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77" r:id="rId1"/>
  </p:sldMasterIdLst>
  <p:notesMasterIdLst>
    <p:notesMasterId r:id="rId6"/>
  </p:notesMasterIdLst>
  <p:handoutMasterIdLst>
    <p:handoutMasterId r:id="rId7"/>
  </p:handoutMasterIdLst>
  <p:sldIdLst>
    <p:sldId id="552" r:id="rId2"/>
    <p:sldId id="549" r:id="rId3"/>
    <p:sldId id="553" r:id="rId4"/>
    <p:sldId id="554" r:id="rId5"/>
  </p:sldIdLst>
  <p:sldSz cx="10333038" cy="8208963"/>
  <p:notesSz cx="9926638" cy="6797675"/>
  <p:defaultTextStyle>
    <a:defPPr>
      <a:defRPr lang="ru-RU"/>
    </a:defPPr>
    <a:lvl1pPr marL="0" algn="l" defTabSz="10544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7242" algn="l" defTabSz="10544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54488" algn="l" defTabSz="10544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81736" algn="l" defTabSz="10544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08967" algn="l" defTabSz="10544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36191" algn="l" defTabSz="10544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63420" algn="l" defTabSz="10544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90663" algn="l" defTabSz="10544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17897" algn="l" defTabSz="10544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721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orient="horz" pos="5171">
          <p15:clr>
            <a:srgbClr val="A4A3A4"/>
          </p15:clr>
        </p15:guide>
        <p15:guide id="5" pos="30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FF0000"/>
    <a:srgbClr val="FFFF00"/>
    <a:srgbClr val="FFFFFF"/>
    <a:srgbClr val="00FF00"/>
    <a:srgbClr val="FF33CC"/>
    <a:srgbClr val="FF9999"/>
    <a:srgbClr val="4ADFE6"/>
    <a:srgbClr val="3DF353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21" autoAdjust="0"/>
    <p:restoredTop sz="96586" autoAdjust="0"/>
  </p:normalViewPr>
  <p:slideViewPr>
    <p:cSldViewPr snapToGrid="0">
      <p:cViewPr>
        <p:scale>
          <a:sx n="75" d="100"/>
          <a:sy n="75" d="100"/>
        </p:scale>
        <p:origin x="1206" y="36"/>
      </p:cViewPr>
      <p:guideLst>
        <p:guide pos="2721"/>
        <p:guide orient="horz" pos="4320"/>
        <p:guide orient="horz" pos="5171"/>
        <p:guide pos="3075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1840" cy="340517"/>
          </a:xfrm>
          <a:prstGeom prst="rect">
            <a:avLst/>
          </a:prstGeom>
        </p:spPr>
        <p:txBody>
          <a:bodyPr vert="horz" lIns="87960" tIns="43976" rIns="87960" bIns="4397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724" y="154"/>
            <a:ext cx="4301840" cy="340517"/>
          </a:xfrm>
          <a:prstGeom prst="rect">
            <a:avLst/>
          </a:prstGeom>
        </p:spPr>
        <p:txBody>
          <a:bodyPr vert="horz" lIns="87960" tIns="43976" rIns="87960" bIns="4397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pPr/>
              <a:t>04.04.2022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57186"/>
            <a:ext cx="4301840" cy="340515"/>
          </a:xfrm>
          <a:prstGeom prst="rect">
            <a:avLst/>
          </a:prstGeom>
        </p:spPr>
        <p:txBody>
          <a:bodyPr vert="horz" lIns="87960" tIns="43976" rIns="87960" bIns="4397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724" y="6457186"/>
            <a:ext cx="4301840" cy="340515"/>
          </a:xfrm>
          <a:prstGeom prst="rect">
            <a:avLst/>
          </a:prstGeom>
        </p:spPr>
        <p:txBody>
          <a:bodyPr vert="horz" lIns="87960" tIns="43976" rIns="87960" bIns="4397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1" y="49"/>
            <a:ext cx="4301542" cy="341066"/>
          </a:xfrm>
          <a:prstGeom prst="rect">
            <a:avLst/>
          </a:prstGeom>
        </p:spPr>
        <p:txBody>
          <a:bodyPr vert="horz" lIns="95242" tIns="47621" rIns="95242" bIns="47621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49" y="49"/>
            <a:ext cx="4301542" cy="341066"/>
          </a:xfrm>
          <a:prstGeom prst="rect">
            <a:avLst/>
          </a:prstGeom>
        </p:spPr>
        <p:txBody>
          <a:bodyPr vert="horz" lIns="95242" tIns="47621" rIns="95242" bIns="47621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04.04.2022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19488" y="849313"/>
            <a:ext cx="288766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42" tIns="47621" rIns="95242" bIns="47621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18" y="3271401"/>
            <a:ext cx="7941309" cy="2676584"/>
          </a:xfrm>
          <a:prstGeom prst="rect">
            <a:avLst/>
          </a:prstGeom>
        </p:spPr>
        <p:txBody>
          <a:bodyPr vert="horz" lIns="95242" tIns="47621" rIns="95242" bIns="4762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1" y="6456748"/>
            <a:ext cx="4301542" cy="341064"/>
          </a:xfrm>
          <a:prstGeom prst="rect">
            <a:avLst/>
          </a:prstGeom>
        </p:spPr>
        <p:txBody>
          <a:bodyPr vert="horz" lIns="95242" tIns="47621" rIns="95242" bIns="47621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49" y="6456748"/>
            <a:ext cx="4301542" cy="341064"/>
          </a:xfrm>
          <a:prstGeom prst="rect">
            <a:avLst/>
          </a:prstGeom>
        </p:spPr>
        <p:txBody>
          <a:bodyPr vert="horz" lIns="95242" tIns="47621" rIns="95242" bIns="47621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105448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7242" algn="l" defTabSz="105448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54488" algn="l" defTabSz="105448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81736" algn="l" defTabSz="105448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08967" algn="l" defTabSz="105448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36191" algn="l" defTabSz="105448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63420" algn="l" defTabSz="105448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90663" algn="l" defTabSz="105448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17897" algn="l" defTabSz="105448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19488" y="849313"/>
            <a:ext cx="2887662" cy="2293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550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19488" y="849313"/>
            <a:ext cx="2887662" cy="2293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550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19488" y="849313"/>
            <a:ext cx="2887662" cy="2293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550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1635" y="1343458"/>
            <a:ext cx="7749779" cy="285793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1635" y="4311606"/>
            <a:ext cx="7749779" cy="19819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F99E4-872A-4B48-B8B3-60B70B7F823B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04.04.2022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1127A-1BA4-481F-BA2C-09344D0BE3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15203"/>
      </p:ext>
    </p:extLst>
  </p:cSld>
  <p:clrMapOvr>
    <a:masterClrMapping/>
  </p:clrMapOvr>
  <p:transition spd="slow"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24C74-185D-4540-8F5B-6247E4B15F2E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04.04.2022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4435E-9611-471A-ABEA-93ADA76FC4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68744"/>
      </p:ext>
    </p:extLst>
  </p:cSld>
  <p:clrMapOvr>
    <a:masterClrMapping/>
  </p:clrMapOvr>
  <p:transition spd="slow"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4582" y="437054"/>
            <a:ext cx="2228061" cy="695671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0398" y="437054"/>
            <a:ext cx="6555021" cy="695671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E00AC-09CF-427D-9A79-CF0BD9EFAB9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04.04.2022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12CEF-35FD-486D-86CD-75165996CB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74715"/>
      </p:ext>
    </p:extLst>
  </p:cSld>
  <p:clrMapOvr>
    <a:masterClrMapping/>
  </p:clrMapOvr>
  <p:transition spd="slow"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353B2-5E0A-482D-9FB2-825C310118C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04.04.2022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1E0C3-8AC5-47E6-AEE8-FF08C5B1AE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03062"/>
      </p:ext>
    </p:extLst>
  </p:cSld>
  <p:clrMapOvr>
    <a:masterClrMapping/>
  </p:clrMapOvr>
  <p:transition spd="slow" advClick="0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016" y="2046545"/>
            <a:ext cx="8912245" cy="341470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016" y="5493548"/>
            <a:ext cx="8912245" cy="179571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71099-FB78-434C-A493-9850097548B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04.04.2022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21AE9-6749-48D2-AAC0-6CE921BF5A1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438975"/>
      </p:ext>
    </p:extLst>
  </p:cSld>
  <p:clrMapOvr>
    <a:masterClrMapping/>
  </p:clrMapOvr>
  <p:transition spd="slow"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0396" y="2185257"/>
            <a:ext cx="4391541" cy="52085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1101" y="2185257"/>
            <a:ext cx="4391541" cy="52085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D8C0D-EE0E-4384-8730-5BBF7D46E9B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04.04.2022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DE69B-E88A-4AC2-BB31-49595803D2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69007"/>
      </p:ext>
    </p:extLst>
  </p:cSld>
  <p:clrMapOvr>
    <a:masterClrMapping/>
  </p:clrMapOvr>
  <p:transition spd="slow"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437057"/>
            <a:ext cx="8912245" cy="158668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747" y="2012338"/>
            <a:ext cx="4371359" cy="9862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747" y="2998552"/>
            <a:ext cx="4371359" cy="441041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31102" y="2012338"/>
            <a:ext cx="4392887" cy="9862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31102" y="2998552"/>
            <a:ext cx="4392887" cy="441041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717F8-B8E1-4435-A993-D8EB13E6193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04.04.2022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15B21-3978-44DE-AA90-B33E92FBB6B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343137"/>
      </p:ext>
    </p:extLst>
  </p:cSld>
  <p:clrMapOvr>
    <a:masterClrMapping/>
  </p:clrMapOvr>
  <p:transition spd="slow"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0CBFD-E0A4-4F6E-8A65-5CEC9A5B7F01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04.04.2022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A559A-F294-4597-9C2B-CBD2A85D39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490578"/>
      </p:ext>
    </p:extLst>
  </p:cSld>
  <p:clrMapOvr>
    <a:masterClrMapping/>
  </p:clrMapOvr>
  <p:transition spd="slow"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9ABC8-BAF8-46A6-BC5B-6ED9D6FECB9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04.04.2022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90A8A-1AFA-4680-B098-B08F6C79E8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84942"/>
      </p:ext>
    </p:extLst>
  </p:cSld>
  <p:clrMapOvr>
    <a:masterClrMapping/>
  </p:clrMapOvr>
  <p:transition spd="slow"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6" y="547264"/>
            <a:ext cx="3332673" cy="19154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2887" y="1181943"/>
            <a:ext cx="5231100" cy="583368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746" y="2462691"/>
            <a:ext cx="3332673" cy="4562436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9DC4E-C1BD-4FA6-BB7C-80C98C8E1440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04.04.2022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4F297-CC62-478D-B1D0-C05AC9B5C3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13738"/>
      </p:ext>
    </p:extLst>
  </p:cSld>
  <p:clrMapOvr>
    <a:masterClrMapping/>
  </p:clrMapOvr>
  <p:transition spd="slow"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6" y="547264"/>
            <a:ext cx="3332673" cy="19154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92887" y="1181943"/>
            <a:ext cx="5231100" cy="583368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746" y="2462691"/>
            <a:ext cx="3332673" cy="4562436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71050-9179-4747-8E88-1BD73BADB8B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04.04.2022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1C8A9-4BC9-4AE6-BC88-217A639D08A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979334"/>
      </p:ext>
    </p:extLst>
  </p:cSld>
  <p:clrMapOvr>
    <a:masterClrMapping/>
  </p:clrMapOvr>
  <p:transition spd="slow"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10397" y="437052"/>
            <a:ext cx="8912245" cy="158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0397" y="2185256"/>
            <a:ext cx="8912245" cy="52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0396" y="7608493"/>
            <a:ext cx="2324934" cy="43705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defTabSz="914354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604463-E991-4C43-A9E8-DFABF003F91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04.04.2022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2819" y="7608493"/>
            <a:ext cx="3487400" cy="43705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 defTabSz="914354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97708" y="7608493"/>
            <a:ext cx="2324934" cy="43705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 defTabSz="914354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740DE7-5919-47BE-848B-53FC483E60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20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transition spd="slow" advClick="0" advTm="3000"/>
  <p:hf hdr="0" ftr="0" dt="0"/>
  <p:txStyles>
    <p:titleStyle>
      <a:lvl1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7013" indent="-227013" algn="l" defTabSz="912813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4066"/>
            <a:ext cx="10350386" cy="751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Полилиния 78"/>
          <p:cNvSpPr/>
          <p:nvPr/>
        </p:nvSpPr>
        <p:spPr>
          <a:xfrm>
            <a:off x="4857772" y="1198197"/>
            <a:ext cx="792917" cy="1350424"/>
          </a:xfrm>
          <a:custGeom>
            <a:avLst/>
            <a:gdLst>
              <a:gd name="connsiteX0" fmla="*/ 424308 w 700601"/>
              <a:gd name="connsiteY0" fmla="*/ 618371 h 832169"/>
              <a:gd name="connsiteX1" fmla="*/ 355234 w 700601"/>
              <a:gd name="connsiteY1" fmla="*/ 815723 h 832169"/>
              <a:gd name="connsiteX2" fmla="*/ 335499 w 700601"/>
              <a:gd name="connsiteY2" fmla="*/ 786120 h 832169"/>
              <a:gd name="connsiteX3" fmla="*/ 302607 w 700601"/>
              <a:gd name="connsiteY3" fmla="*/ 832169 h 832169"/>
              <a:gd name="connsiteX4" fmla="*/ 269715 w 700601"/>
              <a:gd name="connsiteY4" fmla="*/ 795988 h 832169"/>
              <a:gd name="connsiteX5" fmla="*/ 223666 w 700601"/>
              <a:gd name="connsiteY5" fmla="*/ 812434 h 832169"/>
              <a:gd name="connsiteX6" fmla="*/ 138147 w 700601"/>
              <a:gd name="connsiteY6" fmla="*/ 812434 h 832169"/>
              <a:gd name="connsiteX7" fmla="*/ 118411 w 700601"/>
              <a:gd name="connsiteY7" fmla="*/ 769674 h 832169"/>
              <a:gd name="connsiteX8" fmla="*/ 49338 w 700601"/>
              <a:gd name="connsiteY8" fmla="*/ 763096 h 832169"/>
              <a:gd name="connsiteX9" fmla="*/ 16446 w 700601"/>
              <a:gd name="connsiteY9" fmla="*/ 720336 h 832169"/>
              <a:gd name="connsiteX10" fmla="*/ 19735 w 700601"/>
              <a:gd name="connsiteY10" fmla="*/ 647974 h 832169"/>
              <a:gd name="connsiteX11" fmla="*/ 75652 w 700601"/>
              <a:gd name="connsiteY11" fmla="*/ 680866 h 832169"/>
              <a:gd name="connsiteX12" fmla="*/ 115122 w 700601"/>
              <a:gd name="connsiteY12" fmla="*/ 641395 h 832169"/>
              <a:gd name="connsiteX13" fmla="*/ 72362 w 700601"/>
              <a:gd name="connsiteY13" fmla="*/ 585479 h 832169"/>
              <a:gd name="connsiteX14" fmla="*/ 16446 w 700601"/>
              <a:gd name="connsiteY14" fmla="*/ 585479 h 832169"/>
              <a:gd name="connsiteX15" fmla="*/ 0 w 700601"/>
              <a:gd name="connsiteY15" fmla="*/ 549297 h 832169"/>
              <a:gd name="connsiteX16" fmla="*/ 32892 w 700601"/>
              <a:gd name="connsiteY16" fmla="*/ 476935 h 832169"/>
              <a:gd name="connsiteX17" fmla="*/ 121701 w 700601"/>
              <a:gd name="connsiteY17" fmla="*/ 476935 h 832169"/>
              <a:gd name="connsiteX18" fmla="*/ 144725 w 700601"/>
              <a:gd name="connsiteY18" fmla="*/ 526273 h 832169"/>
              <a:gd name="connsiteX19" fmla="*/ 184196 w 700601"/>
              <a:gd name="connsiteY19" fmla="*/ 526273 h 832169"/>
              <a:gd name="connsiteX20" fmla="*/ 177617 w 700601"/>
              <a:gd name="connsiteY20" fmla="*/ 453910 h 832169"/>
              <a:gd name="connsiteX21" fmla="*/ 220377 w 700601"/>
              <a:gd name="connsiteY21" fmla="*/ 417729 h 832169"/>
              <a:gd name="connsiteX22" fmla="*/ 240112 w 700601"/>
              <a:gd name="connsiteY22" fmla="*/ 348656 h 832169"/>
              <a:gd name="connsiteX23" fmla="*/ 226955 w 700601"/>
              <a:gd name="connsiteY23" fmla="*/ 236823 h 832169"/>
              <a:gd name="connsiteX24" fmla="*/ 246690 w 700601"/>
              <a:gd name="connsiteY24" fmla="*/ 184195 h 832169"/>
              <a:gd name="connsiteX25" fmla="*/ 319053 w 700601"/>
              <a:gd name="connsiteY25" fmla="*/ 190774 h 832169"/>
              <a:gd name="connsiteX26" fmla="*/ 401283 w 700601"/>
              <a:gd name="connsiteY26" fmla="*/ 26313 h 832169"/>
              <a:gd name="connsiteX27" fmla="*/ 427597 w 700601"/>
              <a:gd name="connsiteY27" fmla="*/ 16446 h 832169"/>
              <a:gd name="connsiteX28" fmla="*/ 486803 w 700601"/>
              <a:gd name="connsiteY28" fmla="*/ 59205 h 832169"/>
              <a:gd name="connsiteX29" fmla="*/ 513116 w 700601"/>
              <a:gd name="connsiteY29" fmla="*/ 62495 h 832169"/>
              <a:gd name="connsiteX30" fmla="*/ 542719 w 700601"/>
              <a:gd name="connsiteY30" fmla="*/ 16446 h 832169"/>
              <a:gd name="connsiteX31" fmla="*/ 588768 w 700601"/>
              <a:gd name="connsiteY31" fmla="*/ 23024 h 832169"/>
              <a:gd name="connsiteX32" fmla="*/ 618371 w 700601"/>
              <a:gd name="connsiteY32" fmla="*/ 0 h 832169"/>
              <a:gd name="connsiteX33" fmla="*/ 628239 w 700601"/>
              <a:gd name="connsiteY33" fmla="*/ 65784 h 832169"/>
              <a:gd name="connsiteX34" fmla="*/ 664420 w 700601"/>
              <a:gd name="connsiteY34" fmla="*/ 88808 h 832169"/>
              <a:gd name="connsiteX35" fmla="*/ 700601 w 700601"/>
              <a:gd name="connsiteY35" fmla="*/ 108543 h 832169"/>
              <a:gd name="connsiteX36" fmla="*/ 661131 w 700601"/>
              <a:gd name="connsiteY36" fmla="*/ 174328 h 832169"/>
              <a:gd name="connsiteX37" fmla="*/ 572322 w 700601"/>
              <a:gd name="connsiteY37" fmla="*/ 197352 h 832169"/>
              <a:gd name="connsiteX38" fmla="*/ 562455 w 700601"/>
              <a:gd name="connsiteY38" fmla="*/ 246690 h 832169"/>
              <a:gd name="connsiteX39" fmla="*/ 588768 w 700601"/>
              <a:gd name="connsiteY39" fmla="*/ 276293 h 832169"/>
              <a:gd name="connsiteX40" fmla="*/ 555876 w 700601"/>
              <a:gd name="connsiteY40" fmla="*/ 315764 h 832169"/>
              <a:gd name="connsiteX41" fmla="*/ 592057 w 700601"/>
              <a:gd name="connsiteY41" fmla="*/ 338788 h 832169"/>
              <a:gd name="connsiteX42" fmla="*/ 559165 w 700601"/>
              <a:gd name="connsiteY42" fmla="*/ 368391 h 832169"/>
              <a:gd name="connsiteX43" fmla="*/ 578901 w 700601"/>
              <a:gd name="connsiteY43" fmla="*/ 407861 h 832169"/>
              <a:gd name="connsiteX44" fmla="*/ 552587 w 700601"/>
              <a:gd name="connsiteY44" fmla="*/ 447332 h 832169"/>
              <a:gd name="connsiteX45" fmla="*/ 575611 w 700601"/>
              <a:gd name="connsiteY45" fmla="*/ 522984 h 832169"/>
              <a:gd name="connsiteX46" fmla="*/ 546008 w 700601"/>
              <a:gd name="connsiteY46" fmla="*/ 572322 h 832169"/>
              <a:gd name="connsiteX47" fmla="*/ 513116 w 700601"/>
              <a:gd name="connsiteY47" fmla="*/ 542719 h 832169"/>
              <a:gd name="connsiteX48" fmla="*/ 516406 w 700601"/>
              <a:gd name="connsiteY48" fmla="*/ 582189 h 832169"/>
              <a:gd name="connsiteX49" fmla="*/ 483514 w 700601"/>
              <a:gd name="connsiteY49" fmla="*/ 595346 h 832169"/>
              <a:gd name="connsiteX50" fmla="*/ 424308 w 700601"/>
              <a:gd name="connsiteY50" fmla="*/ 618371 h 832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700601" h="832169">
                <a:moveTo>
                  <a:pt x="424308" y="618371"/>
                </a:moveTo>
                <a:lnTo>
                  <a:pt x="355234" y="815723"/>
                </a:lnTo>
                <a:lnTo>
                  <a:pt x="335499" y="786120"/>
                </a:lnTo>
                <a:lnTo>
                  <a:pt x="302607" y="832169"/>
                </a:lnTo>
                <a:lnTo>
                  <a:pt x="269715" y="795988"/>
                </a:lnTo>
                <a:lnTo>
                  <a:pt x="223666" y="812434"/>
                </a:lnTo>
                <a:lnTo>
                  <a:pt x="138147" y="812434"/>
                </a:lnTo>
                <a:lnTo>
                  <a:pt x="118411" y="769674"/>
                </a:lnTo>
                <a:lnTo>
                  <a:pt x="49338" y="763096"/>
                </a:lnTo>
                <a:lnTo>
                  <a:pt x="16446" y="720336"/>
                </a:lnTo>
                <a:lnTo>
                  <a:pt x="19735" y="647974"/>
                </a:lnTo>
                <a:lnTo>
                  <a:pt x="75652" y="680866"/>
                </a:lnTo>
                <a:lnTo>
                  <a:pt x="115122" y="641395"/>
                </a:lnTo>
                <a:lnTo>
                  <a:pt x="72362" y="585479"/>
                </a:lnTo>
                <a:lnTo>
                  <a:pt x="16446" y="585479"/>
                </a:lnTo>
                <a:lnTo>
                  <a:pt x="0" y="549297"/>
                </a:lnTo>
                <a:lnTo>
                  <a:pt x="32892" y="476935"/>
                </a:lnTo>
                <a:lnTo>
                  <a:pt x="121701" y="476935"/>
                </a:lnTo>
                <a:lnTo>
                  <a:pt x="144725" y="526273"/>
                </a:lnTo>
                <a:lnTo>
                  <a:pt x="184196" y="526273"/>
                </a:lnTo>
                <a:lnTo>
                  <a:pt x="177617" y="453910"/>
                </a:lnTo>
                <a:lnTo>
                  <a:pt x="220377" y="417729"/>
                </a:lnTo>
                <a:lnTo>
                  <a:pt x="240112" y="348656"/>
                </a:lnTo>
                <a:lnTo>
                  <a:pt x="226955" y="236823"/>
                </a:lnTo>
                <a:lnTo>
                  <a:pt x="246690" y="184195"/>
                </a:lnTo>
                <a:lnTo>
                  <a:pt x="319053" y="190774"/>
                </a:lnTo>
                <a:lnTo>
                  <a:pt x="401283" y="26313"/>
                </a:lnTo>
                <a:lnTo>
                  <a:pt x="427597" y="16446"/>
                </a:lnTo>
                <a:lnTo>
                  <a:pt x="486803" y="59205"/>
                </a:lnTo>
                <a:lnTo>
                  <a:pt x="513116" y="62495"/>
                </a:lnTo>
                <a:lnTo>
                  <a:pt x="542719" y="16446"/>
                </a:lnTo>
                <a:lnTo>
                  <a:pt x="588768" y="23024"/>
                </a:lnTo>
                <a:lnTo>
                  <a:pt x="618371" y="0"/>
                </a:lnTo>
                <a:lnTo>
                  <a:pt x="628239" y="65784"/>
                </a:lnTo>
                <a:lnTo>
                  <a:pt x="664420" y="88808"/>
                </a:lnTo>
                <a:lnTo>
                  <a:pt x="700601" y="108543"/>
                </a:lnTo>
                <a:lnTo>
                  <a:pt x="661131" y="174328"/>
                </a:lnTo>
                <a:lnTo>
                  <a:pt x="572322" y="197352"/>
                </a:lnTo>
                <a:lnTo>
                  <a:pt x="562455" y="246690"/>
                </a:lnTo>
                <a:lnTo>
                  <a:pt x="588768" y="276293"/>
                </a:lnTo>
                <a:lnTo>
                  <a:pt x="555876" y="315764"/>
                </a:lnTo>
                <a:lnTo>
                  <a:pt x="592057" y="338788"/>
                </a:lnTo>
                <a:lnTo>
                  <a:pt x="559165" y="368391"/>
                </a:lnTo>
                <a:lnTo>
                  <a:pt x="578901" y="407861"/>
                </a:lnTo>
                <a:lnTo>
                  <a:pt x="552587" y="447332"/>
                </a:lnTo>
                <a:lnTo>
                  <a:pt x="575611" y="522984"/>
                </a:lnTo>
                <a:lnTo>
                  <a:pt x="546008" y="572322"/>
                </a:lnTo>
                <a:lnTo>
                  <a:pt x="513116" y="542719"/>
                </a:lnTo>
                <a:lnTo>
                  <a:pt x="516406" y="582189"/>
                </a:lnTo>
                <a:lnTo>
                  <a:pt x="483514" y="595346"/>
                </a:lnTo>
                <a:lnTo>
                  <a:pt x="424308" y="618371"/>
                </a:lnTo>
                <a:close/>
              </a:path>
            </a:pathLst>
          </a:custGeom>
          <a:noFill/>
          <a:ln w="25400" cap="flat" cmpd="sng" algn="ctr">
            <a:noFill/>
            <a:prstDash val="solid"/>
          </a:ln>
          <a:effectLst/>
        </p:spPr>
        <p:txBody>
          <a:bodyPr lIns="118649" tIns="59324" rIns="118649" bIns="59324" anchor="ctr"/>
          <a:lstStyle/>
          <a:p>
            <a:pPr algn="ctr" defTabSz="1186487">
              <a:defRPr/>
            </a:pPr>
            <a:endParaRPr lang="ru-RU" kern="0">
              <a:solidFill>
                <a:sysClr val="window" lastClr="FFFFFF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0134"/>
            <a:ext cx="10333038" cy="759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17" tIns="26650" rIns="53217" bIns="26650" anchor="ctr"/>
          <a:lstStyle>
            <a:defPPr>
              <a:defRPr lang="ru-RU"/>
            </a:defPPr>
            <a:lvl1pPr algn="ctr" defTabSz="676101" eaLnBrk="0" hangingPunct="0">
              <a:defRPr sz="1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defRPr>
            </a:lvl1pPr>
            <a:lvl2pPr marL="396669" defTabSz="793345">
              <a:defRPr sz="1600">
                <a:solidFill>
                  <a:schemeClr val="lt1"/>
                </a:solidFill>
              </a:defRPr>
            </a:lvl2pPr>
            <a:lvl3pPr marL="793345" defTabSz="793345">
              <a:defRPr sz="1600">
                <a:solidFill>
                  <a:schemeClr val="lt1"/>
                </a:solidFill>
              </a:defRPr>
            </a:lvl3pPr>
            <a:lvl4pPr marL="1190017" defTabSz="793345">
              <a:defRPr sz="1600">
                <a:solidFill>
                  <a:schemeClr val="lt1"/>
                </a:solidFill>
              </a:defRPr>
            </a:lvl4pPr>
            <a:lvl5pPr marL="1586696" defTabSz="793345">
              <a:defRPr sz="1600">
                <a:solidFill>
                  <a:schemeClr val="lt1"/>
                </a:solidFill>
              </a:defRPr>
            </a:lvl5pPr>
            <a:lvl6pPr marL="1983365" defTabSz="793345">
              <a:defRPr sz="1600">
                <a:solidFill>
                  <a:schemeClr val="lt1"/>
                </a:solidFill>
              </a:defRPr>
            </a:lvl6pPr>
            <a:lvl7pPr marL="2380032" defTabSz="793345">
              <a:defRPr sz="1600">
                <a:solidFill>
                  <a:schemeClr val="lt1"/>
                </a:solidFill>
              </a:defRPr>
            </a:lvl7pPr>
            <a:lvl8pPr marL="2776683" defTabSz="793345">
              <a:defRPr sz="1600">
                <a:solidFill>
                  <a:schemeClr val="lt1"/>
                </a:solidFill>
              </a:defRPr>
            </a:lvl8pPr>
            <a:lvl9pPr marL="3173354" defTabSz="793345">
              <a:defRPr sz="1600"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</a:t>
            </a:r>
            <a:r>
              <a:rPr lang="ru-RU" dirty="0" smtClean="0"/>
              <a:t>ОСАДКАМ </a:t>
            </a:r>
            <a:endParaRPr lang="ru-RU" dirty="0"/>
          </a:p>
          <a:p>
            <a:r>
              <a:rPr lang="ru-RU" dirty="0"/>
              <a:t>НА ТЕРРИТОРИИ РЕСПУБЛИКИ БАШКОРТОСТАН</a:t>
            </a:r>
          </a:p>
          <a:p>
            <a:r>
              <a:rPr lang="ru-RU" dirty="0" smtClean="0"/>
              <a:t>(</a:t>
            </a:r>
            <a:r>
              <a:rPr lang="ru-RU" dirty="0"/>
              <a:t>РИСК НАРУШЕНИЯ ЭЛЕКТРОСНАБЖЕНИЯ </a:t>
            </a:r>
            <a:r>
              <a:rPr lang="ru-RU" dirty="0" smtClean="0"/>
              <a:t>НА 05.04.2022) </a:t>
            </a:r>
            <a:endParaRPr lang="ru-RU" dirty="0"/>
          </a:p>
        </p:txBody>
      </p:sp>
      <p:pic>
        <p:nvPicPr>
          <p:cNvPr id="6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29"/>
          <a:stretch/>
        </p:blipFill>
        <p:spPr>
          <a:xfrm>
            <a:off x="97006" y="34013"/>
            <a:ext cx="626464" cy="690144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7791055" y="4465334"/>
            <a:ext cx="2974022" cy="3743629"/>
            <a:chOff x="7765298" y="4457448"/>
            <a:chExt cx="2974022" cy="3743629"/>
          </a:xfrm>
        </p:grpSpPr>
        <p:grpSp>
          <p:nvGrpSpPr>
            <p:cNvPr id="60" name="Группа 59"/>
            <p:cNvGrpSpPr/>
            <p:nvPr/>
          </p:nvGrpSpPr>
          <p:grpSpPr>
            <a:xfrm>
              <a:off x="7765298" y="4457448"/>
              <a:ext cx="2974022" cy="3743629"/>
              <a:chOff x="6897576" y="4082210"/>
              <a:chExt cx="2644735" cy="2764039"/>
            </a:xfrm>
          </p:grpSpPr>
          <p:sp>
            <p:nvSpPr>
              <p:cNvPr id="61" name="Text Box 97"/>
              <p:cNvSpPr txBox="1">
                <a:spLocks noChangeArrowheads="1"/>
              </p:cNvSpPr>
              <p:nvPr/>
            </p:nvSpPr>
            <p:spPr bwMode="auto">
              <a:xfrm>
                <a:off x="7066917" y="6209278"/>
                <a:ext cx="1460939" cy="152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2" tIns="63992" rIns="127982" bIns="63992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62" name="Группа 61"/>
              <p:cNvGrpSpPr/>
              <p:nvPr/>
            </p:nvGrpSpPr>
            <p:grpSpPr>
              <a:xfrm>
                <a:off x="6897576" y="4082210"/>
                <a:ext cx="2644735" cy="2764039"/>
                <a:chOff x="9401426" y="1559478"/>
                <a:chExt cx="3026396" cy="5253681"/>
              </a:xfrm>
            </p:grpSpPr>
            <p:grpSp>
              <p:nvGrpSpPr>
                <p:cNvPr id="68" name="Группа 1145"/>
                <p:cNvGrpSpPr/>
                <p:nvPr/>
              </p:nvGrpSpPr>
              <p:grpSpPr>
                <a:xfrm>
                  <a:off x="9401426" y="1559478"/>
                  <a:ext cx="3026396" cy="5253681"/>
                  <a:chOff x="6759625" y="3727167"/>
                  <a:chExt cx="2464765" cy="3113013"/>
                </a:xfrm>
              </p:grpSpPr>
              <p:sp>
                <p:nvSpPr>
                  <p:cNvPr id="86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6759625" y="3767481"/>
                    <a:ext cx="2134158" cy="3072699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912321">
                      <a:defRPr/>
                    </a:pPr>
                    <a:endParaRPr lang="ru-RU" altLang="ru-RU" sz="8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19828" y="5833823"/>
                    <a:ext cx="1833906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lvl1pPr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rPr>
                      <a:t> - прогноз нарушения </a:t>
                    </a:r>
                    <a:r>
                      <a:rPr lang="ru-RU" altLang="ru-RU" sz="800" b="0" dirty="0" smtClean="0">
                        <a:solidFill>
                          <a:srgbClr val="000000"/>
                        </a:solidFill>
                        <a:cs typeface="Arial" panose="020B0604020202020204" pitchFamily="34" charset="0"/>
                      </a:rPr>
                      <a:t>ЛЭП </a:t>
                    </a:r>
                    <a:r>
                      <a:rPr lang="ru-RU" altLang="ru-RU" sz="800" b="0" kern="0" dirty="0">
                        <a:solidFill>
                          <a:srgbClr val="000000"/>
                        </a:solidFill>
                        <a:cs typeface="Arial" panose="020B0604020202020204" pitchFamily="34" charset="0"/>
                      </a:rPr>
                      <a:t>(УГМС)</a:t>
                    </a:r>
                    <a:endPara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74325" y="3727167"/>
                    <a:ext cx="1606383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lvl1pPr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800" i="1" dirty="0">
                        <a:solidFill>
                          <a:srgbClr val="000000"/>
                        </a:solidFill>
                        <a:cs typeface="Arial" panose="020B0604020202020204" pitchFamily="34" charset="0"/>
                      </a:rPr>
                      <a:t>Условные обозначения</a:t>
                    </a:r>
                  </a:p>
                </p:txBody>
              </p:sp>
              <p:sp>
                <p:nvSpPr>
                  <p:cNvPr id="10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87581" y="6232909"/>
                    <a:ext cx="1609849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lvl1pPr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>
                      <a:defRPr/>
                    </a:pPr>
                    <a:endPara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9" name="TextBox 10"/>
                  <p:cNvSpPr txBox="1"/>
                  <p:nvPr/>
                </p:nvSpPr>
                <p:spPr>
                  <a:xfrm>
                    <a:off x="6870958" y="6637476"/>
                    <a:ext cx="591514" cy="166356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algn="ctr">
                      <a:defRPr sz="7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</a:lstStyle>
                  <a:p>
                    <a:pPr algn="l" defTabSz="912321">
                      <a:defRPr/>
                    </a:pPr>
                    <a:r>
                      <a:rPr lang="ru-RU" dirty="0">
                        <a:solidFill>
                          <a:prstClr val="black"/>
                        </a:solidFill>
                      </a:rPr>
                      <a:t>Самара</a:t>
                    </a:r>
                  </a:p>
                </p:txBody>
              </p:sp>
              <p:sp>
                <p:nvSpPr>
                  <p:cNvPr id="110" name="Полилиния 109"/>
                  <p:cNvSpPr/>
                  <p:nvPr/>
                </p:nvSpPr>
                <p:spPr>
                  <a:xfrm>
                    <a:off x="6912811" y="5879323"/>
                    <a:ext cx="324905" cy="204788"/>
                  </a:xfrm>
                  <a:custGeom>
                    <a:avLst/>
                    <a:gdLst>
                      <a:gd name="connsiteX0" fmla="*/ 42863 w 324905"/>
                      <a:gd name="connsiteY0" fmla="*/ 28575 h 204788"/>
                      <a:gd name="connsiteX1" fmla="*/ 47625 w 324905"/>
                      <a:gd name="connsiteY1" fmla="*/ 4763 h 204788"/>
                      <a:gd name="connsiteX2" fmla="*/ 61913 w 324905"/>
                      <a:gd name="connsiteY2" fmla="*/ 0 h 204788"/>
                      <a:gd name="connsiteX3" fmla="*/ 95250 w 324905"/>
                      <a:gd name="connsiteY3" fmla="*/ 4763 h 204788"/>
                      <a:gd name="connsiteX4" fmla="*/ 200025 w 324905"/>
                      <a:gd name="connsiteY4" fmla="*/ 9525 h 204788"/>
                      <a:gd name="connsiteX5" fmla="*/ 252413 w 324905"/>
                      <a:gd name="connsiteY5" fmla="*/ 14288 h 204788"/>
                      <a:gd name="connsiteX6" fmla="*/ 280988 w 324905"/>
                      <a:gd name="connsiteY6" fmla="*/ 23813 h 204788"/>
                      <a:gd name="connsiteX7" fmla="*/ 285750 w 324905"/>
                      <a:gd name="connsiteY7" fmla="*/ 52388 h 204788"/>
                      <a:gd name="connsiteX8" fmla="*/ 300038 w 324905"/>
                      <a:gd name="connsiteY8" fmla="*/ 57150 h 204788"/>
                      <a:gd name="connsiteX9" fmla="*/ 314325 w 324905"/>
                      <a:gd name="connsiteY9" fmla="*/ 66675 h 204788"/>
                      <a:gd name="connsiteX10" fmla="*/ 323850 w 324905"/>
                      <a:gd name="connsiteY10" fmla="*/ 80963 h 204788"/>
                      <a:gd name="connsiteX11" fmla="*/ 319088 w 324905"/>
                      <a:gd name="connsiteY11" fmla="*/ 180975 h 204788"/>
                      <a:gd name="connsiteX12" fmla="*/ 300038 w 324905"/>
                      <a:gd name="connsiteY12" fmla="*/ 185738 h 204788"/>
                      <a:gd name="connsiteX13" fmla="*/ 228600 w 324905"/>
                      <a:gd name="connsiteY13" fmla="*/ 190500 h 204788"/>
                      <a:gd name="connsiteX14" fmla="*/ 209550 w 324905"/>
                      <a:gd name="connsiteY14" fmla="*/ 195263 h 204788"/>
                      <a:gd name="connsiteX15" fmla="*/ 185738 w 324905"/>
                      <a:gd name="connsiteY15" fmla="*/ 200025 h 204788"/>
                      <a:gd name="connsiteX16" fmla="*/ 171450 w 324905"/>
                      <a:gd name="connsiteY16" fmla="*/ 204788 h 204788"/>
                      <a:gd name="connsiteX17" fmla="*/ 152400 w 324905"/>
                      <a:gd name="connsiteY17" fmla="*/ 190500 h 204788"/>
                      <a:gd name="connsiteX18" fmla="*/ 138113 w 324905"/>
                      <a:gd name="connsiteY18" fmla="*/ 180975 h 204788"/>
                      <a:gd name="connsiteX19" fmla="*/ 123825 w 324905"/>
                      <a:gd name="connsiteY19" fmla="*/ 166688 h 204788"/>
                      <a:gd name="connsiteX20" fmla="*/ 95250 w 324905"/>
                      <a:gd name="connsiteY20" fmla="*/ 152400 h 204788"/>
                      <a:gd name="connsiteX21" fmla="*/ 42863 w 324905"/>
                      <a:gd name="connsiteY21" fmla="*/ 147638 h 204788"/>
                      <a:gd name="connsiteX22" fmla="*/ 14288 w 324905"/>
                      <a:gd name="connsiteY22" fmla="*/ 133350 h 204788"/>
                      <a:gd name="connsiteX23" fmla="*/ 4763 w 324905"/>
                      <a:gd name="connsiteY23" fmla="*/ 119063 h 204788"/>
                      <a:gd name="connsiteX24" fmla="*/ 0 w 324905"/>
                      <a:gd name="connsiteY24" fmla="*/ 104775 h 204788"/>
                      <a:gd name="connsiteX25" fmla="*/ 19050 w 324905"/>
                      <a:gd name="connsiteY25" fmla="*/ 42863 h 204788"/>
                      <a:gd name="connsiteX26" fmla="*/ 42863 w 324905"/>
                      <a:gd name="connsiteY26" fmla="*/ 28575 h 204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2321">
                      <a:defRPr/>
                    </a:pPr>
                    <a:endParaRPr lang="ru-RU" sz="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1" name="Прямоугольник 110"/>
                  <p:cNvSpPr/>
                  <p:nvPr/>
                </p:nvSpPr>
                <p:spPr>
                  <a:xfrm>
                    <a:off x="6821544" y="6110531"/>
                    <a:ext cx="527227" cy="138165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2321">
                      <a:defRPr/>
                    </a:pPr>
                    <a:r>
                      <a:rPr lang="ru-RU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321/20</a:t>
                    </a:r>
                  </a:p>
                </p:txBody>
              </p:sp>
              <p:sp>
                <p:nvSpPr>
                  <p:cNvPr id="11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24161" y="6603121"/>
                    <a:ext cx="1831079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lvl1pPr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rPr>
                      <a:t>- муниципальное образование</a:t>
                    </a:r>
                  </a:p>
                </p:txBody>
              </p:sp>
              <p:sp>
                <p:nvSpPr>
                  <p:cNvPr id="113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27897" y="4656852"/>
                    <a:ext cx="1896493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lvl1pPr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rPr>
                      <a:t> - линии электропередач 110 кВт</a:t>
                    </a:r>
                  </a:p>
                </p:txBody>
              </p:sp>
              <p:sp>
                <p:nvSpPr>
                  <p:cNvPr id="115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86006" y="6092782"/>
                    <a:ext cx="1898652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27985" tIns="63994" rIns="127985" bIns="63994">
                    <a:spAutoFit/>
                  </a:bodyPr>
                  <a:lstStyle>
                    <a:lvl1pPr defTabSz="1279525">
                      <a:defRPr sz="21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defTabSz="1279525">
                      <a:defRPr sz="21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defTabSz="1279525">
                      <a:defRPr sz="21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defTabSz="1279525">
                      <a:defRPr sz="21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defTabSz="1279525">
                      <a:defRPr sz="21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1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1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1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1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800" kern="0" dirty="0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- </a:t>
                    </a:r>
                    <a:r>
                      <a:rPr lang="ru-RU" altLang="ru-RU" sz="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rPr>
                      <a:t>протяженность ЛЭП/ТП (шт.)</a:t>
                    </a:r>
                  </a:p>
                </p:txBody>
              </p:sp>
              <p:sp>
                <p:nvSpPr>
                  <p:cNvPr id="11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66094" y="4082318"/>
                    <a:ext cx="921218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lvl1pPr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1279525"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12795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rPr>
                      <a:t> </a:t>
                    </a:r>
                    <a:r>
                      <a:rPr lang="ru-RU" altLang="ru-RU" sz="800" b="0" dirty="0" smtClean="0">
                        <a:solidFill>
                          <a:srgbClr val="000000"/>
                        </a:solidFill>
                        <a:cs typeface="Arial" panose="020B0604020202020204" pitchFamily="34" charset="0"/>
                      </a:rPr>
                      <a:t>порывы ветра, м/с</a:t>
                    </a:r>
                    <a:endPara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9" name="Скругленный прямоугольник 68"/>
                <p:cNvSpPr/>
                <p:nvPr/>
              </p:nvSpPr>
              <p:spPr>
                <a:xfrm>
                  <a:off x="9661923" y="6214698"/>
                  <a:ext cx="282820" cy="225201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12321"/>
                  <a:r>
                    <a:rPr lang="ru-RU" sz="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60%</a:t>
                  </a:r>
                </a:p>
              </p:txBody>
            </p:sp>
            <p:sp>
              <p:nvSpPr>
                <p:cNvPr id="70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113052" y="6153823"/>
                  <a:ext cx="2046139" cy="2864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0200" tIns="40101" rIns="80200" bIns="40101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955471">
                    <a:defRPr/>
                  </a:pPr>
                  <a:r>
                    <a: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- износ электроэнергетических систем </a:t>
                  </a:r>
                </a:p>
              </p:txBody>
            </p:sp>
            <p:sp>
              <p:nvSpPr>
                <p:cNvPr id="71" name="Прямоугольник 70"/>
                <p:cNvSpPr/>
                <p:nvPr/>
              </p:nvSpPr>
              <p:spPr>
                <a:xfrm>
                  <a:off x="9477456" y="5946998"/>
                  <a:ext cx="658385" cy="197832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68571" tIns="34286" rIns="68571" bIns="34286" anchor="ctr"/>
                <a:lstStyle/>
                <a:p>
                  <a:pPr algn="ctr" defTabSz="912321"/>
                  <a:r>
                    <a:rPr lang="ru-RU" sz="800" kern="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19/330</a:t>
                  </a:r>
                </a:p>
              </p:txBody>
            </p:sp>
            <p:sp>
              <p:nvSpPr>
                <p:cNvPr id="85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63857" y="5864933"/>
                  <a:ext cx="1648082" cy="3541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73" tIns="63988" rIns="127973" bIns="63988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- кол-во домов /населения</a:t>
                  </a:r>
                </a:p>
              </p:txBody>
            </p:sp>
          </p:grpSp>
          <p:sp>
            <p:nvSpPr>
              <p:cNvPr id="63" name="Text Box 97"/>
              <p:cNvSpPr txBox="1">
                <a:spLocks noChangeArrowheads="1"/>
              </p:cNvSpPr>
              <p:nvPr/>
            </p:nvSpPr>
            <p:spPr bwMode="auto">
              <a:xfrm>
                <a:off x="7410579" y="5455870"/>
                <a:ext cx="1506131" cy="1624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количество осадков (УГМС), мм</a:t>
                </a:r>
              </a:p>
            </p:txBody>
          </p:sp>
          <p:sp>
            <p:nvSpPr>
              <p:cNvPr id="64" name="TextBox 23"/>
              <p:cNvSpPr txBox="1"/>
              <p:nvPr/>
            </p:nvSpPr>
            <p:spPr>
              <a:xfrm>
                <a:off x="7029503" y="5479167"/>
                <a:ext cx="383894" cy="181793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 defTabSz="912321">
                  <a:defRPr/>
                </a:pPr>
                <a:r>
                  <a:rPr lang="ru-RU" kern="0" dirty="0">
                    <a:solidFill>
                      <a:prstClr val="black"/>
                    </a:solidFill>
                  </a:rPr>
                  <a:t>20</a:t>
                </a:r>
              </a:p>
            </p:txBody>
          </p:sp>
          <p:sp>
            <p:nvSpPr>
              <p:cNvPr id="66" name="TextBox 23"/>
              <p:cNvSpPr txBox="1"/>
              <p:nvPr/>
            </p:nvSpPr>
            <p:spPr>
              <a:xfrm>
                <a:off x="7041092" y="5700698"/>
                <a:ext cx="372305" cy="181793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pPr defTabSz="912321">
                  <a:defRPr/>
                </a:pPr>
                <a:r>
                  <a:rPr lang="ru-RU" kern="0" dirty="0">
                    <a:solidFill>
                      <a:prstClr val="black"/>
                    </a:solidFill>
                  </a:rPr>
                  <a:t>3</a:t>
                </a:r>
              </a:p>
            </p:txBody>
          </p:sp>
          <p:sp>
            <p:nvSpPr>
              <p:cNvPr id="67" name="Text Box 97"/>
              <p:cNvSpPr txBox="1">
                <a:spLocks noChangeArrowheads="1"/>
              </p:cNvSpPr>
              <p:nvPr/>
            </p:nvSpPr>
            <p:spPr bwMode="auto">
              <a:xfrm>
                <a:off x="7449858" y="5690795"/>
                <a:ext cx="1466850" cy="1624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порывы ветра (УГМС), м/с</a:t>
                </a:r>
              </a:p>
            </p:txBody>
          </p:sp>
        </p:grp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9635" y="5141222"/>
              <a:ext cx="649048" cy="1206564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07815" y="4680941"/>
              <a:ext cx="2325721" cy="224602"/>
            </a:xfrm>
            <a:prstGeom prst="rect">
              <a:avLst/>
            </a:prstGeom>
          </p:spPr>
        </p:pic>
      </p:grpSp>
      <p:sp>
        <p:nvSpPr>
          <p:cNvPr id="82" name="TextBox 81"/>
          <p:cNvSpPr txBox="1"/>
          <p:nvPr/>
        </p:nvSpPr>
        <p:spPr>
          <a:xfrm>
            <a:off x="-15775" y="7478024"/>
            <a:ext cx="2088095" cy="695238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</p:spPr>
        <p:txBody>
          <a:bodyPr wrap="square" lIns="78894" tIns="39457" rIns="78894" bIns="39457" rtlCol="0">
            <a:spAutoFit/>
          </a:bodyPr>
          <a:lstStyle/>
          <a:p>
            <a:pPr defTabSz="908714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АРМ-6 ЦУКС ГУ МЧС России</a:t>
            </a:r>
          </a:p>
          <a:p>
            <a:pPr defTabSz="908714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Республике Башкортостан</a:t>
            </a:r>
          </a:p>
          <a:p>
            <a:pPr defTabSz="908714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А.Л. Миниярова,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3600-5126</a:t>
            </a:r>
          </a:p>
        </p:txBody>
      </p:sp>
      <p:grpSp>
        <p:nvGrpSpPr>
          <p:cNvPr id="92" name="Группа 91"/>
          <p:cNvGrpSpPr/>
          <p:nvPr/>
        </p:nvGrpSpPr>
        <p:grpSpPr>
          <a:xfrm>
            <a:off x="3870283" y="4376533"/>
            <a:ext cx="2165010" cy="1064961"/>
            <a:chOff x="2924079" y="4998145"/>
            <a:chExt cx="2165010" cy="1064961"/>
          </a:xfrm>
        </p:grpSpPr>
        <p:sp>
          <p:nvSpPr>
            <p:cNvPr id="93" name="TextBox 10"/>
            <p:cNvSpPr txBox="1"/>
            <p:nvPr/>
          </p:nvSpPr>
          <p:spPr>
            <a:xfrm>
              <a:off x="2924079" y="4998145"/>
              <a:ext cx="2165010" cy="352396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lIns="166108" tIns="83054" rIns="166108" bIns="83054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defTabSz="912321">
                <a:defRPr/>
              </a:pPr>
              <a:r>
                <a:rPr lang="ru-RU" sz="1200" dirty="0" smtClean="0">
                  <a:solidFill>
                    <a:srgbClr val="000000"/>
                  </a:solidFill>
                </a:rPr>
                <a:t>Альшеевский </a:t>
              </a:r>
              <a:r>
                <a:rPr lang="ru-RU" sz="1200" dirty="0" smtClean="0">
                  <a:solidFill>
                    <a:srgbClr val="000000"/>
                  </a:solidFill>
                </a:rPr>
                <a:t>р-н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3505627" y="5338525"/>
              <a:ext cx="787023" cy="198000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83063" rIns="0" bIns="83063" anchor="ctr"/>
            <a:lstStyle>
              <a:defPPr>
                <a:defRPr lang="ru-RU"/>
              </a:defPPr>
              <a:lvl1pPr marL="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28258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56514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84773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13017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64125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16949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697751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22600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1296/389</a:t>
              </a:r>
              <a:endPara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3503834" y="5536420"/>
              <a:ext cx="972000" cy="1980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83054" rIns="0" bIns="83054" anchor="ctr"/>
            <a:lstStyle>
              <a:defPPr>
                <a:defRPr lang="ru-RU"/>
              </a:defPPr>
              <a:lvl1pPr marL="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28258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56514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84773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13017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64125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16949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697751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22600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ru-RU" sz="1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7127/39661</a:t>
              </a:r>
              <a:endPara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Скругленный прямоугольник 95"/>
            <p:cNvSpPr/>
            <p:nvPr/>
          </p:nvSpPr>
          <p:spPr bwMode="auto">
            <a:xfrm>
              <a:off x="4259904" y="5334105"/>
              <a:ext cx="216000" cy="198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28258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56514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84773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13017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64125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16949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697751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22600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154777">
                <a:defRPr/>
              </a:pPr>
              <a:r>
                <a:rPr lang="ru-RU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97" name="TextBox 23"/>
            <p:cNvSpPr txBox="1"/>
            <p:nvPr/>
          </p:nvSpPr>
          <p:spPr>
            <a:xfrm>
              <a:off x="3524136" y="5739106"/>
              <a:ext cx="540000" cy="324000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46712" tIns="83054" rIns="46712" bIns="83054">
              <a:spAutoFit/>
            </a:bodyPr>
            <a:lstStyle/>
            <a:p>
              <a:pPr algn="ctr" defTabSz="912321">
                <a:defRPr/>
              </a:pPr>
              <a:r>
                <a:rPr lang="ru-RU" sz="10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ru-RU" sz="1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" name="TextBox 23"/>
            <p:cNvSpPr txBox="1"/>
            <p:nvPr/>
          </p:nvSpPr>
          <p:spPr>
            <a:xfrm>
              <a:off x="3910117" y="5738497"/>
              <a:ext cx="540000" cy="324000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66108" tIns="83054" rIns="166108" bIns="83054">
              <a:spAutoFit/>
            </a:bodyPr>
            <a:lstStyle/>
            <a:p>
              <a:pPr algn="ctr" defTabSz="912321">
                <a:defRPr/>
              </a:pPr>
              <a:r>
                <a:rPr lang="ru-RU" sz="10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ru-RU" sz="1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1892574" y="3659608"/>
            <a:ext cx="2165010" cy="1064961"/>
            <a:chOff x="2924079" y="4998145"/>
            <a:chExt cx="2165010" cy="1064961"/>
          </a:xfrm>
        </p:grpSpPr>
        <p:sp>
          <p:nvSpPr>
            <p:cNvPr id="55" name="TextBox 10"/>
            <p:cNvSpPr txBox="1"/>
            <p:nvPr/>
          </p:nvSpPr>
          <p:spPr>
            <a:xfrm>
              <a:off x="2924079" y="4998145"/>
              <a:ext cx="2165010" cy="352396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lIns="166108" tIns="83054" rIns="166108" bIns="83054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defTabSz="912321">
                <a:defRPr/>
              </a:pPr>
              <a:r>
                <a:rPr lang="ru-RU" sz="1200" dirty="0" smtClean="0">
                  <a:solidFill>
                    <a:srgbClr val="000000"/>
                  </a:solidFill>
                </a:rPr>
                <a:t>Шаранский</a:t>
              </a:r>
              <a:r>
                <a:rPr lang="ru-RU" sz="1200" dirty="0" smtClean="0">
                  <a:solidFill>
                    <a:srgbClr val="000000"/>
                  </a:solidFill>
                </a:rPr>
                <a:t> </a:t>
              </a:r>
              <a:r>
                <a:rPr lang="ru-RU" sz="1200" dirty="0" smtClean="0">
                  <a:solidFill>
                    <a:srgbClr val="000000"/>
                  </a:solidFill>
                </a:rPr>
                <a:t>р-н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3505627" y="5338525"/>
              <a:ext cx="787023" cy="198000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83063" rIns="0" bIns="83063" anchor="ctr"/>
            <a:lstStyle>
              <a:defPPr>
                <a:defRPr lang="ru-RU"/>
              </a:defPPr>
              <a:lvl1pPr marL="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28258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56514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84773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13017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64125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16949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697751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22600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987/640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3503834" y="5536420"/>
              <a:ext cx="972000" cy="1980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83054" rIns="0" bIns="83054" anchor="ctr"/>
            <a:lstStyle>
              <a:defPPr>
                <a:defRPr lang="ru-RU"/>
              </a:defPPr>
              <a:lvl1pPr marL="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28258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56514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84773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13017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64125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16949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697751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22600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ru-RU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6247/18881</a:t>
              </a:r>
              <a:endPara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Скругленный прямоугольник 57"/>
            <p:cNvSpPr/>
            <p:nvPr/>
          </p:nvSpPr>
          <p:spPr bwMode="auto">
            <a:xfrm>
              <a:off x="4259904" y="5334105"/>
              <a:ext cx="216000" cy="198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28258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56514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84773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13017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64125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16949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697751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22600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154777">
                <a:defRPr/>
              </a:pPr>
              <a:r>
                <a:rPr lang="ru-RU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59" name="TextBox 23"/>
            <p:cNvSpPr txBox="1"/>
            <p:nvPr/>
          </p:nvSpPr>
          <p:spPr>
            <a:xfrm>
              <a:off x="3524136" y="5739106"/>
              <a:ext cx="540000" cy="324000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46712" tIns="83054" rIns="46712" bIns="83054">
              <a:spAutoFit/>
            </a:bodyPr>
            <a:lstStyle/>
            <a:p>
              <a:pPr algn="ctr" defTabSz="912321">
                <a:defRPr/>
              </a:pPr>
              <a:r>
                <a:rPr lang="ru-RU" sz="10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ru-RU" sz="1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TextBox 23"/>
            <p:cNvSpPr txBox="1"/>
            <p:nvPr/>
          </p:nvSpPr>
          <p:spPr>
            <a:xfrm>
              <a:off x="3910117" y="5738497"/>
              <a:ext cx="540000" cy="324000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66108" tIns="83054" rIns="166108" bIns="83054">
              <a:spAutoFit/>
            </a:bodyPr>
            <a:lstStyle/>
            <a:p>
              <a:pPr algn="ctr" defTabSz="912321">
                <a:defRPr/>
              </a:pPr>
              <a:r>
                <a:rPr lang="ru-RU" sz="10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ru-RU" sz="1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3860895" y="2781698"/>
            <a:ext cx="2165010" cy="1064961"/>
            <a:chOff x="2924079" y="4998145"/>
            <a:chExt cx="2165010" cy="1064961"/>
          </a:xfrm>
        </p:grpSpPr>
        <p:sp>
          <p:nvSpPr>
            <p:cNvPr id="48" name="TextBox 10"/>
            <p:cNvSpPr txBox="1"/>
            <p:nvPr/>
          </p:nvSpPr>
          <p:spPr>
            <a:xfrm>
              <a:off x="2924079" y="4998145"/>
              <a:ext cx="2165010" cy="352396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lIns="166108" tIns="83054" rIns="166108" bIns="83054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defTabSz="912321">
                <a:defRPr/>
              </a:pPr>
              <a:r>
                <a:rPr lang="ru-RU" sz="1200" dirty="0" smtClean="0">
                  <a:solidFill>
                    <a:srgbClr val="000000"/>
                  </a:solidFill>
                </a:rPr>
                <a:t>Чекмагушевский </a:t>
              </a:r>
              <a:r>
                <a:rPr lang="ru-RU" sz="1200" dirty="0" smtClean="0">
                  <a:solidFill>
                    <a:srgbClr val="000000"/>
                  </a:solidFill>
                </a:rPr>
                <a:t>р-н</a:t>
              </a: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3505627" y="5338525"/>
              <a:ext cx="787023" cy="198000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83063" rIns="0" bIns="83063" anchor="ctr"/>
            <a:lstStyle>
              <a:defPPr>
                <a:defRPr lang="ru-RU"/>
              </a:defPPr>
              <a:lvl1pPr marL="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28258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56514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84773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13017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64125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16949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697751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22600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611/135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3503834" y="5536420"/>
              <a:ext cx="972000" cy="1980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83054" rIns="0" bIns="83054" anchor="ctr"/>
            <a:lstStyle>
              <a:defPPr>
                <a:defRPr lang="ru-RU"/>
              </a:defPPr>
              <a:lvl1pPr marL="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28258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56514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84773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13017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64125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16949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697751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22600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ru-RU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5975/28403</a:t>
              </a:r>
              <a:endPara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Скругленный прямоугольник 50"/>
            <p:cNvSpPr/>
            <p:nvPr/>
          </p:nvSpPr>
          <p:spPr bwMode="auto">
            <a:xfrm>
              <a:off x="4259904" y="5334105"/>
              <a:ext cx="216000" cy="198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28258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56514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84773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13017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64125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16949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697751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22600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154777">
                <a:defRPr/>
              </a:pPr>
              <a:r>
                <a:rPr lang="ru-RU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52" name="TextBox 23"/>
            <p:cNvSpPr txBox="1"/>
            <p:nvPr/>
          </p:nvSpPr>
          <p:spPr>
            <a:xfrm>
              <a:off x="3524136" y="5739106"/>
              <a:ext cx="540000" cy="324000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46712" tIns="83054" rIns="46712" bIns="83054">
              <a:spAutoFit/>
            </a:bodyPr>
            <a:lstStyle/>
            <a:p>
              <a:pPr algn="ctr" defTabSz="912321">
                <a:defRPr/>
              </a:pPr>
              <a:r>
                <a:rPr lang="ru-RU" sz="10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ru-RU" sz="1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TextBox 23"/>
            <p:cNvSpPr txBox="1"/>
            <p:nvPr/>
          </p:nvSpPr>
          <p:spPr>
            <a:xfrm>
              <a:off x="3910117" y="5738497"/>
              <a:ext cx="540000" cy="324000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66108" tIns="83054" rIns="166108" bIns="83054">
              <a:spAutoFit/>
            </a:bodyPr>
            <a:lstStyle/>
            <a:p>
              <a:pPr algn="ctr" defTabSz="912321">
                <a:defRPr/>
              </a:pPr>
              <a:r>
                <a:rPr lang="ru-RU" sz="10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ru-RU" sz="1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318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5" y="724157"/>
            <a:ext cx="10368666" cy="748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43120" y="748637"/>
            <a:ext cx="3189918" cy="3265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53" tIns="39634" rIns="79253" bIns="39634" rtlCol="0" anchor="ctr"/>
          <a:lstStyle/>
          <a:p>
            <a:pPr algn="ctr" defTabSz="792572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13" name="TextBox 10"/>
          <p:cNvSpPr txBox="1"/>
          <p:nvPr/>
        </p:nvSpPr>
        <p:spPr>
          <a:xfrm>
            <a:off x="2511381" y="2273569"/>
            <a:ext cx="2329036" cy="334053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47934" tIns="73971" rIns="147934" bIns="73971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10567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 err="1" smtClean="0">
                <a:solidFill>
                  <a:prstClr val="black"/>
                </a:solidFill>
              </a:rPr>
              <a:t>Альшеевский</a:t>
            </a:r>
            <a:r>
              <a:rPr lang="ru-RU" sz="1200" dirty="0" smtClean="0">
                <a:solidFill>
                  <a:prstClr val="black"/>
                </a:solidFill>
              </a:rPr>
              <a:t> р-н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289" name="Text Box 2"/>
          <p:cNvSpPr txBox="1">
            <a:spLocks noChangeArrowheads="1"/>
          </p:cNvSpPr>
          <p:nvPr/>
        </p:nvSpPr>
        <p:spPr bwMode="auto">
          <a:xfrm>
            <a:off x="0" y="-9102"/>
            <a:ext cx="10333038" cy="75841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lIns="40402" tIns="20251" rIns="40402" bIns="20251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887324" fontAlgn="base">
              <a:spcAft>
                <a:spcPct val="0"/>
              </a:spcAft>
            </a:pPr>
            <a:r>
              <a:rPr lang="ru-RU" dirty="0">
                <a:solidFill>
                  <a:prstClr val="white"/>
                </a:solidFill>
              </a:rPr>
              <a:t>ИНФОРМАЦИОННЫЕ МАТЕРИАЛЫ ПО ОСАДКАМ И ПОРЫВАМ ВЕТРА</a:t>
            </a:r>
          </a:p>
          <a:p>
            <a:pPr defTabSz="887324" fontAlgn="base">
              <a:spcAft>
                <a:spcPct val="0"/>
              </a:spcAft>
            </a:pPr>
            <a:r>
              <a:rPr lang="ru-RU" dirty="0">
                <a:solidFill>
                  <a:prstClr val="white"/>
                </a:solidFill>
              </a:rPr>
              <a:t>НА ТЕРРИТОРИИ </a:t>
            </a:r>
            <a:r>
              <a:rPr lang="ru-RU" dirty="0" smtClean="0">
                <a:solidFill>
                  <a:prstClr val="white"/>
                </a:solidFill>
              </a:rPr>
              <a:t>АЛЬШЕЕВСКОГО </a:t>
            </a:r>
            <a:r>
              <a:rPr lang="ru-RU" dirty="0" smtClean="0">
                <a:solidFill>
                  <a:prstClr val="white"/>
                </a:solidFill>
              </a:rPr>
              <a:t>РАЙОНА РЕСПУБЛИКИ </a:t>
            </a:r>
            <a:r>
              <a:rPr lang="ru-RU" dirty="0">
                <a:solidFill>
                  <a:prstClr val="white"/>
                </a:solidFill>
              </a:rPr>
              <a:t>БАШКОРТОСТАН</a:t>
            </a:r>
          </a:p>
          <a:p>
            <a:pPr defTabSz="887324" fontAlgn="base">
              <a:spcAft>
                <a:spcPct val="0"/>
              </a:spcAft>
            </a:pPr>
            <a:r>
              <a:rPr lang="ru-RU" dirty="0">
                <a:solidFill>
                  <a:prstClr val="white"/>
                </a:solidFill>
              </a:rPr>
              <a:t>(РИСК НАРУШЕНИЯ ЭЛЕКТРОСНАБЖЕНИЯ </a:t>
            </a:r>
            <a:r>
              <a:rPr lang="ru-RU" dirty="0" smtClean="0">
                <a:solidFill>
                  <a:prstClr val="white"/>
                </a:solidFill>
              </a:rPr>
              <a:t>НА 05.04.2022</a:t>
            </a:r>
            <a:r>
              <a:rPr lang="ru-RU" dirty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284" name="Объект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29"/>
          <a:stretch/>
        </p:blipFill>
        <p:spPr>
          <a:xfrm>
            <a:off x="97006" y="34013"/>
            <a:ext cx="626464" cy="690144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7765899" y="4472864"/>
            <a:ext cx="2926081" cy="3446195"/>
            <a:chOff x="7765298" y="4556735"/>
            <a:chExt cx="2926081" cy="3644342"/>
          </a:xfrm>
        </p:grpSpPr>
        <p:sp>
          <p:nvSpPr>
            <p:cNvPr id="287" name="Text Box 97"/>
            <p:cNvSpPr txBox="1">
              <a:spLocks noChangeArrowheads="1"/>
            </p:cNvSpPr>
            <p:nvPr/>
          </p:nvSpPr>
          <p:spPr bwMode="auto">
            <a:xfrm>
              <a:off x="7955723" y="7338360"/>
              <a:ext cx="1642836" cy="206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2" tIns="63992" rIns="127982" bIns="6399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ru-RU" altLang="ru-RU" sz="5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88" name="Группа 287"/>
            <p:cNvGrpSpPr/>
            <p:nvPr/>
          </p:nvGrpSpPr>
          <p:grpSpPr>
            <a:xfrm>
              <a:off x="7765298" y="4556735"/>
              <a:ext cx="2926081" cy="3644342"/>
              <a:chOff x="9401427" y="1698814"/>
              <a:chExt cx="2977611" cy="5114345"/>
            </a:xfrm>
          </p:grpSpPr>
          <p:grpSp>
            <p:nvGrpSpPr>
              <p:cNvPr id="295" name="Группа 1145"/>
              <p:cNvGrpSpPr/>
              <p:nvPr/>
            </p:nvGrpSpPr>
            <p:grpSpPr>
              <a:xfrm>
                <a:off x="9401427" y="1698814"/>
                <a:ext cx="2977611" cy="5114345"/>
                <a:chOff x="6759625" y="3809729"/>
                <a:chExt cx="2425033" cy="3030451"/>
              </a:xfrm>
            </p:grpSpPr>
            <p:sp>
              <p:nvSpPr>
                <p:cNvPr id="300" name="Rectangle 93"/>
                <p:cNvSpPr>
                  <a:spLocks noChangeArrowheads="1"/>
                </p:cNvSpPr>
                <p:nvPr/>
              </p:nvSpPr>
              <p:spPr bwMode="auto">
                <a:xfrm>
                  <a:off x="6759625" y="3809729"/>
                  <a:ext cx="2134158" cy="303045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912321">
                    <a:defRPr/>
                  </a:pPr>
                  <a:endParaRPr lang="ru-RU" altLang="ru-RU" sz="800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202114" y="3888981"/>
                  <a:ext cx="1606383" cy="2098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5" tIns="63994" rIns="127985" bIns="63994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800" i="1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Условные обозначения</a:t>
                  </a:r>
                </a:p>
              </p:txBody>
            </p:sp>
            <p:sp>
              <p:nvSpPr>
                <p:cNvPr id="303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187581" y="6232909"/>
                  <a:ext cx="1609849" cy="2098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5" tIns="63994" rIns="127985" bIns="63994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4" name="TextBox 10"/>
                <p:cNvSpPr txBox="1"/>
                <p:nvPr/>
              </p:nvSpPr>
              <p:spPr>
                <a:xfrm>
                  <a:off x="6870958" y="6637476"/>
                  <a:ext cx="591514" cy="166356"/>
                </a:xfrm>
                <a:prstGeom prst="rect">
                  <a:avLst/>
                </a:prstGeom>
                <a:solidFill>
                  <a:schemeClr val="bg1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algn="ctr">
                    <a:defRPr sz="7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l" defTabSz="912321">
                    <a:defRPr/>
                  </a:pPr>
                  <a:r>
                    <a:rPr lang="ru-RU" dirty="0">
                      <a:solidFill>
                        <a:prstClr val="black"/>
                      </a:solidFill>
                    </a:rPr>
                    <a:t>Самара</a:t>
                  </a:r>
                </a:p>
              </p:txBody>
            </p:sp>
            <p:sp>
              <p:nvSpPr>
                <p:cNvPr id="306" name="Прямоугольник 305"/>
                <p:cNvSpPr/>
                <p:nvPr/>
              </p:nvSpPr>
              <p:spPr>
                <a:xfrm>
                  <a:off x="6821544" y="6110531"/>
                  <a:ext cx="527227" cy="13816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2321">
                    <a:defRPr/>
                  </a:pPr>
                  <a:r>
                    <a:rPr lang="ru-RU" sz="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321/20</a:t>
                  </a:r>
                </a:p>
              </p:txBody>
            </p:sp>
            <p:sp>
              <p:nvSpPr>
                <p:cNvPr id="30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24161" y="6603121"/>
                  <a:ext cx="1831079" cy="2098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5" tIns="63994" rIns="127985" bIns="63994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- муниципальное образование</a:t>
                  </a:r>
                </a:p>
              </p:txBody>
            </p:sp>
            <p:sp>
              <p:nvSpPr>
                <p:cNvPr id="30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286006" y="6092782"/>
                  <a:ext cx="1898652" cy="2098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27985" tIns="63994" rIns="127985" bIns="63994">
                  <a:spAutoFit/>
                </a:bodyPr>
                <a:lstStyle>
                  <a:lvl1pPr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800" kern="0" dirty="0">
                      <a:solidFill>
                        <a:srgbClr val="000000"/>
                      </a:solidFill>
                      <a:latin typeface="Times New Roman" pitchFamily="18" charset="0"/>
                    </a:rPr>
                    <a:t>- </a:t>
                  </a:r>
                  <a:r>
                    <a:rPr lang="ru-RU" altLang="ru-RU" sz="8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rPr>
                    <a:t>протяженность ЛЭП/ТП (шт.)</a:t>
                  </a:r>
                </a:p>
              </p:txBody>
            </p:sp>
            <p:sp>
              <p:nvSpPr>
                <p:cNvPr id="310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82749" y="4358699"/>
                  <a:ext cx="1016717" cy="2219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5" tIns="63994" rIns="127985" bIns="63994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800" b="0" dirty="0" smtClean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Порывы ветра м/с.</a:t>
                  </a:r>
                  <a:endPara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96" name="Скругленный прямоугольник 295"/>
              <p:cNvSpPr/>
              <p:nvPr/>
            </p:nvSpPr>
            <p:spPr>
              <a:xfrm>
                <a:off x="9661923" y="6214698"/>
                <a:ext cx="282820" cy="22520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2321"/>
                <a:r>
                  <a:rPr lang="ru-RU" sz="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60%</a:t>
                </a:r>
              </a:p>
            </p:txBody>
          </p:sp>
          <p:sp>
            <p:nvSpPr>
              <p:cNvPr id="297" name="Text Box 97"/>
              <p:cNvSpPr txBox="1">
                <a:spLocks noChangeArrowheads="1"/>
              </p:cNvSpPr>
              <p:nvPr/>
            </p:nvSpPr>
            <p:spPr bwMode="auto">
              <a:xfrm>
                <a:off x="10113052" y="6153823"/>
                <a:ext cx="2046139" cy="2864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80200" tIns="40101" rIns="80200" bIns="40101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955471"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износ электроэнергетических систем </a:t>
                </a:r>
              </a:p>
            </p:txBody>
          </p:sp>
          <p:sp>
            <p:nvSpPr>
              <p:cNvPr id="298" name="Прямоугольник 297"/>
              <p:cNvSpPr/>
              <p:nvPr/>
            </p:nvSpPr>
            <p:spPr>
              <a:xfrm>
                <a:off x="9477456" y="5946998"/>
                <a:ext cx="658385" cy="197832"/>
              </a:xfrm>
              <a:prstGeom prst="rect">
                <a:avLst/>
              </a:pr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68571" tIns="34286" rIns="68571" bIns="34286" anchor="ctr"/>
              <a:lstStyle/>
              <a:p>
                <a:pPr algn="ctr" defTabSz="912321"/>
                <a:r>
                  <a:rPr lang="ru-RU" sz="800" kern="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19/330</a:t>
                </a:r>
              </a:p>
            </p:txBody>
          </p:sp>
          <p:sp>
            <p:nvSpPr>
              <p:cNvPr id="299" name="Text Box 97"/>
              <p:cNvSpPr txBox="1">
                <a:spLocks noChangeArrowheads="1"/>
              </p:cNvSpPr>
              <p:nvPr/>
            </p:nvSpPr>
            <p:spPr bwMode="auto">
              <a:xfrm>
                <a:off x="10063857" y="5864933"/>
                <a:ext cx="1648082" cy="3541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73" tIns="63988" rIns="127973" bIns="63988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кол-во домов /населения</a:t>
                </a:r>
              </a:p>
            </p:txBody>
          </p:sp>
        </p:grpSp>
        <p:sp>
          <p:nvSpPr>
            <p:cNvPr id="290" name="Text Box 97"/>
            <p:cNvSpPr txBox="1">
              <a:spLocks noChangeArrowheads="1"/>
            </p:cNvSpPr>
            <p:nvPr/>
          </p:nvSpPr>
          <p:spPr bwMode="auto">
            <a:xfrm>
              <a:off x="8386343" y="6724353"/>
              <a:ext cx="1693654" cy="2200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8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количество осадков (УГМС), мм</a:t>
              </a:r>
            </a:p>
          </p:txBody>
        </p:sp>
        <p:sp>
          <p:nvSpPr>
            <p:cNvPr id="291" name="TextBox 23"/>
            <p:cNvSpPr txBox="1"/>
            <p:nvPr/>
          </p:nvSpPr>
          <p:spPr>
            <a:xfrm>
              <a:off x="7957821" y="6755908"/>
              <a:ext cx="431691" cy="246221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 defTabSz="912321">
                <a:defRPr/>
              </a:pPr>
              <a:r>
                <a:rPr lang="ru-RU" kern="0" dirty="0">
                  <a:solidFill>
                    <a:prstClr val="black"/>
                  </a:solidFill>
                </a:rPr>
                <a:t>20</a:t>
              </a:r>
            </a:p>
          </p:txBody>
        </p:sp>
        <p:sp>
          <p:nvSpPr>
            <p:cNvPr id="293" name="TextBox 23"/>
            <p:cNvSpPr txBox="1"/>
            <p:nvPr/>
          </p:nvSpPr>
          <p:spPr>
            <a:xfrm>
              <a:off x="7970853" y="7055950"/>
              <a:ext cx="418659" cy="246221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 defTabSz="912321">
                <a:defRPr/>
              </a:pPr>
              <a:r>
                <a:rPr lang="ru-RU" kern="0" dirty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294" name="Text Box 97"/>
            <p:cNvSpPr txBox="1">
              <a:spLocks noChangeArrowheads="1"/>
            </p:cNvSpPr>
            <p:nvPr/>
          </p:nvSpPr>
          <p:spPr bwMode="auto">
            <a:xfrm>
              <a:off x="8430513" y="7042536"/>
              <a:ext cx="1560273" cy="220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8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 (УГМС), м/с</a:t>
              </a:r>
            </a:p>
          </p:txBody>
        </p:sp>
        <p:sp>
          <p:nvSpPr>
            <p:cNvPr id="316" name="Text Box 97"/>
            <p:cNvSpPr txBox="1">
              <a:spLocks noChangeArrowheads="1"/>
            </p:cNvSpPr>
            <p:nvPr/>
          </p:nvSpPr>
          <p:spPr bwMode="auto">
            <a:xfrm>
              <a:off x="8364871" y="5567733"/>
              <a:ext cx="2202346" cy="235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11112" tIns="55559" rIns="111112" bIns="5555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пожарно-спасательные формирования</a:t>
              </a: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8078820" y="6358444"/>
              <a:ext cx="10303" cy="18199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8089123" y="6207699"/>
              <a:ext cx="145132" cy="16894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19" name="Rectangle 319"/>
            <p:cNvSpPr>
              <a:spLocks noChangeArrowheads="1"/>
            </p:cNvSpPr>
            <p:nvPr/>
          </p:nvSpPr>
          <p:spPr bwMode="auto">
            <a:xfrm>
              <a:off x="8182070" y="6287015"/>
              <a:ext cx="9407" cy="546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0" name="Rectangle 320"/>
            <p:cNvSpPr>
              <a:spLocks noChangeArrowheads="1"/>
            </p:cNvSpPr>
            <p:nvPr/>
          </p:nvSpPr>
          <p:spPr bwMode="auto">
            <a:xfrm>
              <a:off x="8177590" y="6294143"/>
              <a:ext cx="8959" cy="637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1" name="Rectangle 321"/>
            <p:cNvSpPr>
              <a:spLocks noChangeArrowheads="1"/>
            </p:cNvSpPr>
            <p:nvPr/>
          </p:nvSpPr>
          <p:spPr bwMode="auto">
            <a:xfrm>
              <a:off x="8208498" y="6278977"/>
              <a:ext cx="9407" cy="56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2" name="Rectangle 322"/>
            <p:cNvSpPr>
              <a:spLocks noChangeArrowheads="1"/>
            </p:cNvSpPr>
            <p:nvPr/>
          </p:nvSpPr>
          <p:spPr bwMode="auto">
            <a:xfrm>
              <a:off x="8204019" y="6287015"/>
              <a:ext cx="8959" cy="546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3" name="Rectangle 323"/>
            <p:cNvSpPr>
              <a:spLocks noChangeArrowheads="1"/>
            </p:cNvSpPr>
            <p:nvPr/>
          </p:nvSpPr>
          <p:spPr bwMode="auto">
            <a:xfrm>
              <a:off x="8204019" y="6271849"/>
              <a:ext cx="8959" cy="56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4" name="Rectangle 324"/>
            <p:cNvSpPr>
              <a:spLocks noChangeArrowheads="1"/>
            </p:cNvSpPr>
            <p:nvPr/>
          </p:nvSpPr>
          <p:spPr bwMode="auto">
            <a:xfrm>
              <a:off x="8089123" y="6285347"/>
              <a:ext cx="8959" cy="56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5" name="Rectangle 325"/>
            <p:cNvSpPr>
              <a:spLocks noChangeArrowheads="1"/>
            </p:cNvSpPr>
            <p:nvPr/>
          </p:nvSpPr>
          <p:spPr bwMode="auto">
            <a:xfrm>
              <a:off x="8089123" y="6277460"/>
              <a:ext cx="4031" cy="637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6" name="Rectangle 326"/>
            <p:cNvSpPr>
              <a:spLocks noChangeArrowheads="1"/>
            </p:cNvSpPr>
            <p:nvPr/>
          </p:nvSpPr>
          <p:spPr bwMode="auto">
            <a:xfrm>
              <a:off x="8089123" y="6292474"/>
              <a:ext cx="4031" cy="637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7" name="Rectangle 327"/>
            <p:cNvSpPr>
              <a:spLocks noChangeArrowheads="1"/>
            </p:cNvSpPr>
            <p:nvPr/>
          </p:nvSpPr>
          <p:spPr bwMode="auto">
            <a:xfrm>
              <a:off x="8127869" y="6285347"/>
              <a:ext cx="8959" cy="56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8" name="Rectangle 328"/>
            <p:cNvSpPr>
              <a:spLocks noChangeArrowheads="1"/>
            </p:cNvSpPr>
            <p:nvPr/>
          </p:nvSpPr>
          <p:spPr bwMode="auto">
            <a:xfrm>
              <a:off x="8122942" y="6292474"/>
              <a:ext cx="8959" cy="637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9" name="Rectangle 329"/>
            <p:cNvSpPr>
              <a:spLocks noChangeArrowheads="1"/>
            </p:cNvSpPr>
            <p:nvPr/>
          </p:nvSpPr>
          <p:spPr bwMode="auto">
            <a:xfrm>
              <a:off x="8089123" y="6342521"/>
              <a:ext cx="8959" cy="637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0" name="Rectangle 330"/>
            <p:cNvSpPr>
              <a:spLocks noChangeArrowheads="1"/>
            </p:cNvSpPr>
            <p:nvPr/>
          </p:nvSpPr>
          <p:spPr bwMode="auto">
            <a:xfrm>
              <a:off x="8089123" y="6335393"/>
              <a:ext cx="4031" cy="56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1" name="Rectangle 331"/>
            <p:cNvSpPr>
              <a:spLocks noChangeArrowheads="1"/>
            </p:cNvSpPr>
            <p:nvPr/>
          </p:nvSpPr>
          <p:spPr bwMode="auto">
            <a:xfrm>
              <a:off x="8089123" y="6350407"/>
              <a:ext cx="4031" cy="56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2" name="Rectangle 332"/>
            <p:cNvSpPr>
              <a:spLocks noChangeArrowheads="1"/>
            </p:cNvSpPr>
            <p:nvPr/>
          </p:nvSpPr>
          <p:spPr bwMode="auto">
            <a:xfrm>
              <a:off x="8127869" y="6342521"/>
              <a:ext cx="8959" cy="637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3" name="Rectangle 333"/>
            <p:cNvSpPr>
              <a:spLocks noChangeArrowheads="1"/>
            </p:cNvSpPr>
            <p:nvPr/>
          </p:nvSpPr>
          <p:spPr bwMode="auto">
            <a:xfrm>
              <a:off x="8122942" y="6350407"/>
              <a:ext cx="8959" cy="56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8145339" y="6285347"/>
              <a:ext cx="32699" cy="13497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8092706" y="6198903"/>
              <a:ext cx="137741" cy="22293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6" name="Rectangle 336"/>
            <p:cNvSpPr>
              <a:spLocks noChangeArrowheads="1"/>
            </p:cNvSpPr>
            <p:nvPr/>
          </p:nvSpPr>
          <p:spPr bwMode="auto">
            <a:xfrm>
              <a:off x="8230447" y="6212400"/>
              <a:ext cx="6495" cy="18199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7" name="Rectangle 337"/>
            <p:cNvSpPr>
              <a:spLocks noChangeArrowheads="1"/>
            </p:cNvSpPr>
            <p:nvPr/>
          </p:nvSpPr>
          <p:spPr bwMode="auto">
            <a:xfrm>
              <a:off x="8085987" y="6212400"/>
              <a:ext cx="6719" cy="18199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8" name="Rectangle 338"/>
            <p:cNvSpPr>
              <a:spLocks noChangeArrowheads="1"/>
            </p:cNvSpPr>
            <p:nvPr/>
          </p:nvSpPr>
          <p:spPr bwMode="auto">
            <a:xfrm>
              <a:off x="8145787" y="6298844"/>
              <a:ext cx="31804" cy="50046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9" name="Rectangle 339"/>
            <p:cNvSpPr>
              <a:spLocks noChangeArrowheads="1"/>
            </p:cNvSpPr>
            <p:nvPr/>
          </p:nvSpPr>
          <p:spPr bwMode="auto">
            <a:xfrm>
              <a:off x="8145787" y="6348890"/>
              <a:ext cx="31804" cy="242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0" name="Rectangle 340"/>
            <p:cNvSpPr>
              <a:spLocks noChangeArrowheads="1"/>
            </p:cNvSpPr>
            <p:nvPr/>
          </p:nvSpPr>
          <p:spPr bwMode="auto">
            <a:xfrm>
              <a:off x="8145787" y="6358444"/>
              <a:ext cx="31804" cy="227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1" name="Rectangle 341"/>
            <p:cNvSpPr>
              <a:spLocks noChangeArrowheads="1"/>
            </p:cNvSpPr>
            <p:nvPr/>
          </p:nvSpPr>
          <p:spPr bwMode="auto">
            <a:xfrm>
              <a:off x="8145787" y="6367089"/>
              <a:ext cx="31804" cy="242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2" name="Rectangle 342"/>
            <p:cNvSpPr>
              <a:spLocks noChangeArrowheads="1"/>
            </p:cNvSpPr>
            <p:nvPr/>
          </p:nvSpPr>
          <p:spPr bwMode="auto">
            <a:xfrm>
              <a:off x="8162360" y="6302029"/>
              <a:ext cx="13438" cy="46861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3" name="Rectangle 343"/>
            <p:cNvSpPr>
              <a:spLocks noChangeArrowheads="1"/>
            </p:cNvSpPr>
            <p:nvPr/>
          </p:nvSpPr>
          <p:spPr bwMode="auto">
            <a:xfrm>
              <a:off x="8162360" y="6302029"/>
              <a:ext cx="13438" cy="46861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4" name="Rectangle 344"/>
            <p:cNvSpPr>
              <a:spLocks noChangeArrowheads="1"/>
            </p:cNvSpPr>
            <p:nvPr/>
          </p:nvSpPr>
          <p:spPr bwMode="auto">
            <a:xfrm>
              <a:off x="8147130" y="6302029"/>
              <a:ext cx="13886" cy="46861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5" name="Rectangle 345"/>
            <p:cNvSpPr>
              <a:spLocks noChangeArrowheads="1"/>
            </p:cNvSpPr>
            <p:nvPr/>
          </p:nvSpPr>
          <p:spPr bwMode="auto">
            <a:xfrm>
              <a:off x="8162360" y="6329782"/>
              <a:ext cx="13438" cy="318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6" name="Rectangle 346"/>
            <p:cNvSpPr>
              <a:spLocks noChangeArrowheads="1"/>
            </p:cNvSpPr>
            <p:nvPr/>
          </p:nvSpPr>
          <p:spPr bwMode="auto">
            <a:xfrm>
              <a:off x="8177590" y="6337819"/>
              <a:ext cx="7615" cy="38824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7" name="Rectangle 347"/>
            <p:cNvSpPr>
              <a:spLocks noChangeArrowheads="1"/>
            </p:cNvSpPr>
            <p:nvPr/>
          </p:nvSpPr>
          <p:spPr bwMode="auto">
            <a:xfrm>
              <a:off x="8138172" y="6337819"/>
              <a:ext cx="7615" cy="38824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8" name="Rectangle 348"/>
            <p:cNvSpPr>
              <a:spLocks noChangeArrowheads="1"/>
            </p:cNvSpPr>
            <p:nvPr/>
          </p:nvSpPr>
          <p:spPr bwMode="auto">
            <a:xfrm>
              <a:off x="8145787" y="6351317"/>
              <a:ext cx="31804" cy="7128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9" name="Rectangle 349"/>
            <p:cNvSpPr>
              <a:spLocks noChangeArrowheads="1"/>
            </p:cNvSpPr>
            <p:nvPr/>
          </p:nvSpPr>
          <p:spPr bwMode="auto">
            <a:xfrm>
              <a:off x="8145787" y="6360719"/>
              <a:ext cx="31804" cy="6370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0" name="Rectangle 350"/>
            <p:cNvSpPr>
              <a:spLocks noChangeArrowheads="1"/>
            </p:cNvSpPr>
            <p:nvPr/>
          </p:nvSpPr>
          <p:spPr bwMode="auto">
            <a:xfrm>
              <a:off x="8145787" y="6369515"/>
              <a:ext cx="31804" cy="7128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1" name="Rectangle 351"/>
            <p:cNvSpPr>
              <a:spLocks noChangeArrowheads="1"/>
            </p:cNvSpPr>
            <p:nvPr/>
          </p:nvSpPr>
          <p:spPr bwMode="auto">
            <a:xfrm>
              <a:off x="8162360" y="6329782"/>
              <a:ext cx="13438" cy="3185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2" name="Rectangle 352"/>
            <p:cNvSpPr>
              <a:spLocks noChangeArrowheads="1"/>
            </p:cNvSpPr>
            <p:nvPr/>
          </p:nvSpPr>
          <p:spPr bwMode="auto">
            <a:xfrm>
              <a:off x="8147130" y="6329782"/>
              <a:ext cx="13886" cy="3185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3" name="Rectangle 353"/>
            <p:cNvSpPr>
              <a:spLocks noChangeArrowheads="1"/>
            </p:cNvSpPr>
            <p:nvPr/>
          </p:nvSpPr>
          <p:spPr bwMode="auto">
            <a:xfrm>
              <a:off x="8162360" y="6321137"/>
              <a:ext cx="3136" cy="78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4" name="Rectangle 354"/>
            <p:cNvSpPr>
              <a:spLocks noChangeArrowheads="1"/>
            </p:cNvSpPr>
            <p:nvPr/>
          </p:nvSpPr>
          <p:spPr bwMode="auto">
            <a:xfrm>
              <a:off x="8157881" y="6321137"/>
              <a:ext cx="3136" cy="78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5" name="Rectangle 355"/>
            <p:cNvSpPr>
              <a:spLocks noChangeArrowheads="1"/>
            </p:cNvSpPr>
            <p:nvPr/>
          </p:nvSpPr>
          <p:spPr bwMode="auto">
            <a:xfrm>
              <a:off x="8162360" y="6333725"/>
              <a:ext cx="13438" cy="3185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6" name="Rectangle 356"/>
            <p:cNvSpPr>
              <a:spLocks noChangeArrowheads="1"/>
            </p:cNvSpPr>
            <p:nvPr/>
          </p:nvSpPr>
          <p:spPr bwMode="auto">
            <a:xfrm>
              <a:off x="8147130" y="6333725"/>
              <a:ext cx="13886" cy="3185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7" name="Rectangle 357"/>
            <p:cNvSpPr>
              <a:spLocks noChangeArrowheads="1"/>
            </p:cNvSpPr>
            <p:nvPr/>
          </p:nvSpPr>
          <p:spPr bwMode="auto">
            <a:xfrm>
              <a:off x="8177590" y="6357534"/>
              <a:ext cx="7615" cy="4095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8" name="Rectangle 358"/>
            <p:cNvSpPr>
              <a:spLocks noChangeArrowheads="1"/>
            </p:cNvSpPr>
            <p:nvPr/>
          </p:nvSpPr>
          <p:spPr bwMode="auto">
            <a:xfrm>
              <a:off x="8138172" y="6357534"/>
              <a:ext cx="7615" cy="4095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8214769" y="6235452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0" name="Rectangle 360"/>
            <p:cNvSpPr>
              <a:spLocks noChangeArrowheads="1"/>
            </p:cNvSpPr>
            <p:nvPr/>
          </p:nvSpPr>
          <p:spPr bwMode="auto">
            <a:xfrm>
              <a:off x="8191028" y="6298844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1" name="Rectangle 361"/>
            <p:cNvSpPr>
              <a:spLocks noChangeArrowheads="1"/>
            </p:cNvSpPr>
            <p:nvPr/>
          </p:nvSpPr>
          <p:spPr bwMode="auto">
            <a:xfrm>
              <a:off x="8120254" y="6235452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2" name="Rectangle 362"/>
            <p:cNvSpPr>
              <a:spLocks noChangeArrowheads="1"/>
            </p:cNvSpPr>
            <p:nvPr/>
          </p:nvSpPr>
          <p:spPr bwMode="auto">
            <a:xfrm>
              <a:off x="8167288" y="6235452"/>
              <a:ext cx="12094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3" name="Rectangle 363"/>
            <p:cNvSpPr>
              <a:spLocks noChangeArrowheads="1"/>
            </p:cNvSpPr>
            <p:nvPr/>
          </p:nvSpPr>
          <p:spPr bwMode="auto">
            <a:xfrm>
              <a:off x="8191028" y="6235452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4" name="Rectangle 364"/>
            <p:cNvSpPr>
              <a:spLocks noChangeArrowheads="1"/>
            </p:cNvSpPr>
            <p:nvPr/>
          </p:nvSpPr>
          <p:spPr bwMode="auto">
            <a:xfrm>
              <a:off x="8214769" y="6298844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5" name="Rectangle 365"/>
            <p:cNvSpPr>
              <a:spLocks noChangeArrowheads="1"/>
            </p:cNvSpPr>
            <p:nvPr/>
          </p:nvSpPr>
          <p:spPr bwMode="auto">
            <a:xfrm>
              <a:off x="8143995" y="6235452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6" name="Rectangle 366"/>
            <p:cNvSpPr>
              <a:spLocks noChangeArrowheads="1"/>
            </p:cNvSpPr>
            <p:nvPr/>
          </p:nvSpPr>
          <p:spPr bwMode="auto">
            <a:xfrm>
              <a:off x="8097185" y="6235452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7" name="Rectangle 367"/>
            <p:cNvSpPr>
              <a:spLocks noChangeArrowheads="1"/>
            </p:cNvSpPr>
            <p:nvPr/>
          </p:nvSpPr>
          <p:spPr bwMode="auto">
            <a:xfrm>
              <a:off x="8120254" y="6298844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8" name="Rectangle 368"/>
            <p:cNvSpPr>
              <a:spLocks noChangeArrowheads="1"/>
            </p:cNvSpPr>
            <p:nvPr/>
          </p:nvSpPr>
          <p:spPr bwMode="auto">
            <a:xfrm>
              <a:off x="8097185" y="6298844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8165496" y="6231509"/>
              <a:ext cx="16126" cy="49136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0" name="Freeform 370"/>
            <p:cNvSpPr>
              <a:spLocks/>
            </p:cNvSpPr>
            <p:nvPr/>
          </p:nvSpPr>
          <p:spPr bwMode="auto">
            <a:xfrm>
              <a:off x="8179382" y="6231509"/>
              <a:ext cx="2240" cy="49136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1" name="Freeform 371"/>
            <p:cNvSpPr>
              <a:spLocks/>
            </p:cNvSpPr>
            <p:nvPr/>
          </p:nvSpPr>
          <p:spPr bwMode="auto">
            <a:xfrm>
              <a:off x="8188789" y="6231509"/>
              <a:ext cx="16126" cy="49136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8202675" y="6231509"/>
              <a:ext cx="2240" cy="49136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3" name="Freeform 373"/>
            <p:cNvSpPr>
              <a:spLocks/>
            </p:cNvSpPr>
            <p:nvPr/>
          </p:nvSpPr>
          <p:spPr bwMode="auto">
            <a:xfrm>
              <a:off x="8212529" y="6231509"/>
              <a:ext cx="16126" cy="49136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8226415" y="6231509"/>
              <a:ext cx="2240" cy="49136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5" name="Freeform 375"/>
            <p:cNvSpPr>
              <a:spLocks/>
            </p:cNvSpPr>
            <p:nvPr/>
          </p:nvSpPr>
          <p:spPr bwMode="auto">
            <a:xfrm>
              <a:off x="8188789" y="6294901"/>
              <a:ext cx="16126" cy="49136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6" name="Freeform 376"/>
            <p:cNvSpPr>
              <a:spLocks/>
            </p:cNvSpPr>
            <p:nvPr/>
          </p:nvSpPr>
          <p:spPr bwMode="auto">
            <a:xfrm>
              <a:off x="8202675" y="6294901"/>
              <a:ext cx="2240" cy="49136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7" name="Freeform 377"/>
            <p:cNvSpPr>
              <a:spLocks/>
            </p:cNvSpPr>
            <p:nvPr/>
          </p:nvSpPr>
          <p:spPr bwMode="auto">
            <a:xfrm>
              <a:off x="8212529" y="6294901"/>
              <a:ext cx="16126" cy="49136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8226415" y="6294901"/>
              <a:ext cx="2240" cy="49136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9" name="Freeform 379"/>
            <p:cNvSpPr>
              <a:spLocks/>
            </p:cNvSpPr>
            <p:nvPr/>
          </p:nvSpPr>
          <p:spPr bwMode="auto">
            <a:xfrm>
              <a:off x="8141755" y="6231509"/>
              <a:ext cx="16126" cy="49136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8141755" y="6231509"/>
              <a:ext cx="2240" cy="49136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1" name="Freeform 381"/>
            <p:cNvSpPr>
              <a:spLocks/>
            </p:cNvSpPr>
            <p:nvPr/>
          </p:nvSpPr>
          <p:spPr bwMode="auto">
            <a:xfrm>
              <a:off x="8118239" y="6231509"/>
              <a:ext cx="15902" cy="49136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2" name="Freeform 382"/>
            <p:cNvSpPr>
              <a:spLocks/>
            </p:cNvSpPr>
            <p:nvPr/>
          </p:nvSpPr>
          <p:spPr bwMode="auto">
            <a:xfrm>
              <a:off x="8118239" y="6231509"/>
              <a:ext cx="2016" cy="49136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8094946" y="6231509"/>
              <a:ext cx="16126" cy="49136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8094946" y="6231509"/>
              <a:ext cx="2240" cy="49136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5" name="Freeform 386"/>
            <p:cNvSpPr>
              <a:spLocks/>
            </p:cNvSpPr>
            <p:nvPr/>
          </p:nvSpPr>
          <p:spPr bwMode="auto">
            <a:xfrm>
              <a:off x="8118239" y="6294901"/>
              <a:ext cx="2016" cy="49136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6" name="Freeform 387"/>
            <p:cNvSpPr>
              <a:spLocks/>
            </p:cNvSpPr>
            <p:nvPr/>
          </p:nvSpPr>
          <p:spPr bwMode="auto">
            <a:xfrm>
              <a:off x="8094946" y="6294901"/>
              <a:ext cx="16126" cy="49136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7" name="Freeform 388"/>
            <p:cNvSpPr>
              <a:spLocks/>
            </p:cNvSpPr>
            <p:nvPr/>
          </p:nvSpPr>
          <p:spPr bwMode="auto">
            <a:xfrm>
              <a:off x="8094946" y="6294901"/>
              <a:ext cx="2240" cy="49136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8" name="Rectangle 389"/>
            <p:cNvSpPr>
              <a:spLocks noChangeArrowheads="1"/>
            </p:cNvSpPr>
            <p:nvPr/>
          </p:nvSpPr>
          <p:spPr bwMode="auto">
            <a:xfrm>
              <a:off x="8165496" y="6258352"/>
              <a:ext cx="16126" cy="1668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9" name="Rectangle 390"/>
            <p:cNvSpPr>
              <a:spLocks noChangeArrowheads="1"/>
            </p:cNvSpPr>
            <p:nvPr/>
          </p:nvSpPr>
          <p:spPr bwMode="auto">
            <a:xfrm>
              <a:off x="8188789" y="6258352"/>
              <a:ext cx="16126" cy="1668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90" name="Rectangle 391"/>
            <p:cNvSpPr>
              <a:spLocks noChangeArrowheads="1"/>
            </p:cNvSpPr>
            <p:nvPr/>
          </p:nvSpPr>
          <p:spPr bwMode="auto">
            <a:xfrm>
              <a:off x="8212529" y="6258352"/>
              <a:ext cx="16126" cy="1668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91" name="Rectangle 392"/>
            <p:cNvSpPr>
              <a:spLocks noChangeArrowheads="1"/>
            </p:cNvSpPr>
            <p:nvPr/>
          </p:nvSpPr>
          <p:spPr bwMode="auto">
            <a:xfrm>
              <a:off x="8141755" y="6258352"/>
              <a:ext cx="16126" cy="1668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92" name="Rectangle 393"/>
            <p:cNvSpPr>
              <a:spLocks noChangeArrowheads="1"/>
            </p:cNvSpPr>
            <p:nvPr/>
          </p:nvSpPr>
          <p:spPr bwMode="auto">
            <a:xfrm>
              <a:off x="8118239" y="6258352"/>
              <a:ext cx="15902" cy="1668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93" name="Rectangle 394"/>
            <p:cNvSpPr>
              <a:spLocks noChangeArrowheads="1"/>
            </p:cNvSpPr>
            <p:nvPr/>
          </p:nvSpPr>
          <p:spPr bwMode="auto">
            <a:xfrm>
              <a:off x="8094946" y="6258352"/>
              <a:ext cx="16126" cy="1668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94" name="Freeform 395"/>
            <p:cNvSpPr>
              <a:spLocks/>
            </p:cNvSpPr>
            <p:nvPr/>
          </p:nvSpPr>
          <p:spPr bwMode="auto">
            <a:xfrm>
              <a:off x="8136828" y="6233784"/>
              <a:ext cx="2688" cy="5611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95" name="Text Box 97"/>
            <p:cNvSpPr txBox="1">
              <a:spLocks noChangeArrowheads="1"/>
            </p:cNvSpPr>
            <p:nvPr/>
          </p:nvSpPr>
          <p:spPr bwMode="auto">
            <a:xfrm>
              <a:off x="8419384" y="6187386"/>
              <a:ext cx="1577594" cy="235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11112" tIns="55559" rIns="111112" bIns="5555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социально-значимый объект</a:t>
              </a:r>
            </a:p>
          </p:txBody>
        </p:sp>
        <p:sp>
          <p:nvSpPr>
            <p:cNvPr id="396" name="Прямоугольник 15"/>
            <p:cNvSpPr>
              <a:spLocks noChangeArrowheads="1"/>
            </p:cNvSpPr>
            <p:nvPr/>
          </p:nvSpPr>
          <p:spPr bwMode="auto">
            <a:xfrm>
              <a:off x="8091409" y="6485953"/>
              <a:ext cx="133320" cy="95913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8938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7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8091409" y="6414018"/>
              <a:ext cx="133320" cy="71935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8938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98" name="Прямая соединительная линия 18"/>
            <p:cNvCxnSpPr>
              <a:cxnSpLocks noChangeShapeType="1"/>
            </p:cNvCxnSpPr>
            <p:nvPr/>
          </p:nvCxnSpPr>
          <p:spPr bwMode="auto">
            <a:xfrm rot="5400000">
              <a:off x="8133943" y="6454883"/>
              <a:ext cx="47957" cy="329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399" name="Прямая соединительная линия 20"/>
            <p:cNvCxnSpPr>
              <a:cxnSpLocks noChangeShapeType="1"/>
            </p:cNvCxnSpPr>
            <p:nvPr/>
          </p:nvCxnSpPr>
          <p:spPr bwMode="auto">
            <a:xfrm>
              <a:off x="8143108" y="6454781"/>
              <a:ext cx="29627" cy="533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400" name="Text Box 97"/>
            <p:cNvSpPr txBox="1">
              <a:spLocks noChangeArrowheads="1"/>
            </p:cNvSpPr>
            <p:nvPr/>
          </p:nvSpPr>
          <p:spPr bwMode="auto">
            <a:xfrm>
              <a:off x="8438276" y="6373358"/>
              <a:ext cx="1552510" cy="235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11112" tIns="55559" rIns="111112" bIns="5555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</a:t>
              </a: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55" y="5335776"/>
            <a:ext cx="3333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" name="Рисунок 1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6299" y="4866902"/>
            <a:ext cx="2325721" cy="224602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-15775" y="7478024"/>
            <a:ext cx="2088095" cy="695238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</p:spPr>
        <p:txBody>
          <a:bodyPr wrap="square" lIns="78894" tIns="39457" rIns="78894" bIns="39457" rtlCol="0">
            <a:spAutoFit/>
          </a:bodyPr>
          <a:lstStyle/>
          <a:p>
            <a:pPr defTabSz="908714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АРМ-6 ЦУКС ГУ МЧС России</a:t>
            </a:r>
          </a:p>
          <a:p>
            <a:pPr defTabSz="908714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Республике Башкортостан</a:t>
            </a:r>
          </a:p>
          <a:p>
            <a:pPr defTabSz="908714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А.Л. Миниярова,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3600-5126</a:t>
            </a:r>
          </a:p>
        </p:txBody>
      </p:sp>
      <p:grpSp>
        <p:nvGrpSpPr>
          <p:cNvPr id="121" name="Группа 120"/>
          <p:cNvGrpSpPr/>
          <p:nvPr/>
        </p:nvGrpSpPr>
        <p:grpSpPr>
          <a:xfrm>
            <a:off x="271738" y="1092993"/>
            <a:ext cx="972070" cy="729001"/>
            <a:chOff x="3503834" y="5334105"/>
            <a:chExt cx="972070" cy="729001"/>
          </a:xfrm>
        </p:grpSpPr>
        <p:sp>
          <p:nvSpPr>
            <p:cNvPr id="124" name="Прямоугольник 123"/>
            <p:cNvSpPr/>
            <p:nvPr/>
          </p:nvSpPr>
          <p:spPr>
            <a:xfrm>
              <a:off x="3505627" y="5338525"/>
              <a:ext cx="787023" cy="198000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83063" rIns="0" bIns="83063" anchor="ctr"/>
            <a:lstStyle>
              <a:defPPr>
                <a:defRPr lang="ru-RU"/>
              </a:defPPr>
              <a:lvl1pPr marL="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28258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56514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84773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13017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64125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16949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697751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22600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1296/389</a:t>
              </a:r>
              <a:endPara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Прямоугольник 125"/>
            <p:cNvSpPr/>
            <p:nvPr/>
          </p:nvSpPr>
          <p:spPr>
            <a:xfrm>
              <a:off x="3503834" y="5536420"/>
              <a:ext cx="972000" cy="1980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83054" rIns="0" bIns="83054" anchor="ctr"/>
            <a:lstStyle>
              <a:defPPr>
                <a:defRPr lang="ru-RU"/>
              </a:defPPr>
              <a:lvl1pPr marL="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28258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56514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84773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13017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64125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16949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697751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22600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ru-RU" sz="1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7127/39661</a:t>
              </a:r>
              <a:endPara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Скругленный прямоугольник 126"/>
            <p:cNvSpPr/>
            <p:nvPr/>
          </p:nvSpPr>
          <p:spPr bwMode="auto">
            <a:xfrm>
              <a:off x="4259904" y="5334105"/>
              <a:ext cx="216000" cy="198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28258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56514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84773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13017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64125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16949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697751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22600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154777">
                <a:defRPr/>
              </a:pPr>
              <a:r>
                <a:rPr lang="ru-RU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128" name="TextBox 23"/>
            <p:cNvSpPr txBox="1"/>
            <p:nvPr/>
          </p:nvSpPr>
          <p:spPr>
            <a:xfrm>
              <a:off x="3524136" y="5739106"/>
              <a:ext cx="540000" cy="324000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46712" tIns="83054" rIns="46712" bIns="83054">
              <a:spAutoFit/>
            </a:bodyPr>
            <a:lstStyle/>
            <a:p>
              <a:pPr algn="ctr" defTabSz="912321">
                <a:defRPr/>
              </a:pPr>
              <a:r>
                <a:rPr lang="ru-RU" sz="10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ru-RU" sz="1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" name="TextBox 23"/>
            <p:cNvSpPr txBox="1"/>
            <p:nvPr/>
          </p:nvSpPr>
          <p:spPr>
            <a:xfrm>
              <a:off x="3910117" y="5738497"/>
              <a:ext cx="540000" cy="324000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66108" tIns="83054" rIns="166108" bIns="83054">
              <a:spAutoFit/>
            </a:bodyPr>
            <a:lstStyle/>
            <a:p>
              <a:pPr algn="ctr" defTabSz="912321">
                <a:defRPr/>
              </a:pPr>
              <a:r>
                <a:rPr lang="ru-RU" sz="10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ru-RU" sz="1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Раевски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44818" y="1095375"/>
            <a:ext cx="3188220" cy="185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4158"/>
            <a:ext cx="10333038" cy="748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43120" y="748637"/>
            <a:ext cx="3189918" cy="3265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53" tIns="39634" rIns="79253" bIns="39634" rtlCol="0" anchor="ctr"/>
          <a:lstStyle/>
          <a:p>
            <a:pPr algn="ctr" defTabSz="792572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13" name="TextBox 10"/>
          <p:cNvSpPr txBox="1"/>
          <p:nvPr/>
        </p:nvSpPr>
        <p:spPr>
          <a:xfrm>
            <a:off x="2511381" y="2273569"/>
            <a:ext cx="2329036" cy="334053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47934" tIns="73971" rIns="147934" bIns="73971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10567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 err="1" smtClean="0">
                <a:solidFill>
                  <a:prstClr val="black"/>
                </a:solidFill>
              </a:rPr>
              <a:t>Чекмагушевский</a:t>
            </a:r>
            <a:r>
              <a:rPr lang="ru-RU" sz="1200" dirty="0" smtClean="0">
                <a:solidFill>
                  <a:prstClr val="black"/>
                </a:solidFill>
              </a:rPr>
              <a:t> р-н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289" name="Text Box 2"/>
          <p:cNvSpPr txBox="1">
            <a:spLocks noChangeArrowheads="1"/>
          </p:cNvSpPr>
          <p:nvPr/>
        </p:nvSpPr>
        <p:spPr bwMode="auto">
          <a:xfrm>
            <a:off x="0" y="-9102"/>
            <a:ext cx="10333038" cy="75841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lIns="40402" tIns="20251" rIns="40402" bIns="20251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887324" fontAlgn="base">
              <a:spcAft>
                <a:spcPct val="0"/>
              </a:spcAft>
            </a:pPr>
            <a:r>
              <a:rPr lang="ru-RU" dirty="0">
                <a:solidFill>
                  <a:prstClr val="white"/>
                </a:solidFill>
              </a:rPr>
              <a:t>ИНФОРМАЦИОННЫЕ МАТЕРИАЛЫ ПО ОСАДКАМ И ПОРЫВАМ ВЕТРА</a:t>
            </a:r>
          </a:p>
          <a:p>
            <a:pPr defTabSz="887324" fontAlgn="base">
              <a:spcAft>
                <a:spcPct val="0"/>
              </a:spcAft>
            </a:pPr>
            <a:r>
              <a:rPr lang="ru-RU" dirty="0">
                <a:solidFill>
                  <a:prstClr val="white"/>
                </a:solidFill>
              </a:rPr>
              <a:t>НА ТЕРРИТОРИИ </a:t>
            </a:r>
            <a:r>
              <a:rPr lang="ru-RU" dirty="0" smtClean="0">
                <a:solidFill>
                  <a:prstClr val="white"/>
                </a:solidFill>
              </a:rPr>
              <a:t>ЧЕКМАГУШЕВСКОГО </a:t>
            </a:r>
            <a:r>
              <a:rPr lang="ru-RU" dirty="0" smtClean="0">
                <a:solidFill>
                  <a:prstClr val="white"/>
                </a:solidFill>
              </a:rPr>
              <a:t>РАЙОНА РЕСПУБЛИКИ </a:t>
            </a:r>
            <a:r>
              <a:rPr lang="ru-RU" dirty="0">
                <a:solidFill>
                  <a:prstClr val="white"/>
                </a:solidFill>
              </a:rPr>
              <a:t>БАШКОРТОСТАН</a:t>
            </a:r>
          </a:p>
          <a:p>
            <a:pPr defTabSz="887324" fontAlgn="base">
              <a:spcAft>
                <a:spcPct val="0"/>
              </a:spcAft>
            </a:pPr>
            <a:r>
              <a:rPr lang="ru-RU" dirty="0">
                <a:solidFill>
                  <a:prstClr val="white"/>
                </a:solidFill>
              </a:rPr>
              <a:t>(РИСК НАРУШЕНИЯ ЭЛЕКТРОСНАБЖЕНИЯ </a:t>
            </a:r>
            <a:r>
              <a:rPr lang="ru-RU" dirty="0" smtClean="0">
                <a:solidFill>
                  <a:prstClr val="white"/>
                </a:solidFill>
              </a:rPr>
              <a:t>НА 05.04.2022</a:t>
            </a:r>
            <a:r>
              <a:rPr lang="ru-RU" dirty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284" name="Объект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29"/>
          <a:stretch/>
        </p:blipFill>
        <p:spPr>
          <a:xfrm>
            <a:off x="97006" y="34013"/>
            <a:ext cx="626464" cy="690144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7765899" y="4472864"/>
            <a:ext cx="2926081" cy="3446195"/>
            <a:chOff x="7765298" y="4556735"/>
            <a:chExt cx="2926081" cy="3644342"/>
          </a:xfrm>
        </p:grpSpPr>
        <p:sp>
          <p:nvSpPr>
            <p:cNvPr id="287" name="Text Box 97"/>
            <p:cNvSpPr txBox="1">
              <a:spLocks noChangeArrowheads="1"/>
            </p:cNvSpPr>
            <p:nvPr/>
          </p:nvSpPr>
          <p:spPr bwMode="auto">
            <a:xfrm>
              <a:off x="7955723" y="7338360"/>
              <a:ext cx="1642836" cy="206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2" tIns="63992" rIns="127982" bIns="6399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ru-RU" altLang="ru-RU" sz="5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88" name="Группа 287"/>
            <p:cNvGrpSpPr/>
            <p:nvPr/>
          </p:nvGrpSpPr>
          <p:grpSpPr>
            <a:xfrm>
              <a:off x="7765298" y="4556735"/>
              <a:ext cx="2926081" cy="3644342"/>
              <a:chOff x="9401427" y="1698814"/>
              <a:chExt cx="2977611" cy="5114345"/>
            </a:xfrm>
          </p:grpSpPr>
          <p:grpSp>
            <p:nvGrpSpPr>
              <p:cNvPr id="295" name="Группа 1145"/>
              <p:cNvGrpSpPr/>
              <p:nvPr/>
            </p:nvGrpSpPr>
            <p:grpSpPr>
              <a:xfrm>
                <a:off x="9401427" y="1698814"/>
                <a:ext cx="2977611" cy="5114345"/>
                <a:chOff x="6759625" y="3809729"/>
                <a:chExt cx="2425033" cy="3030451"/>
              </a:xfrm>
            </p:grpSpPr>
            <p:sp>
              <p:nvSpPr>
                <p:cNvPr id="300" name="Rectangle 93"/>
                <p:cNvSpPr>
                  <a:spLocks noChangeArrowheads="1"/>
                </p:cNvSpPr>
                <p:nvPr/>
              </p:nvSpPr>
              <p:spPr bwMode="auto">
                <a:xfrm>
                  <a:off x="6759625" y="3809729"/>
                  <a:ext cx="2134158" cy="303045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912321">
                    <a:defRPr/>
                  </a:pPr>
                  <a:endParaRPr lang="ru-RU" altLang="ru-RU" sz="800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202114" y="3888981"/>
                  <a:ext cx="1606383" cy="2098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5" tIns="63994" rIns="127985" bIns="63994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800" i="1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Условные обозначения</a:t>
                  </a:r>
                </a:p>
              </p:txBody>
            </p:sp>
            <p:sp>
              <p:nvSpPr>
                <p:cNvPr id="303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187581" y="6232909"/>
                  <a:ext cx="1609849" cy="2098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5" tIns="63994" rIns="127985" bIns="63994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4" name="TextBox 10"/>
                <p:cNvSpPr txBox="1"/>
                <p:nvPr/>
              </p:nvSpPr>
              <p:spPr>
                <a:xfrm>
                  <a:off x="6870958" y="6637476"/>
                  <a:ext cx="591514" cy="166356"/>
                </a:xfrm>
                <a:prstGeom prst="rect">
                  <a:avLst/>
                </a:prstGeom>
                <a:solidFill>
                  <a:schemeClr val="bg1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algn="ctr">
                    <a:defRPr sz="7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l" defTabSz="912321">
                    <a:defRPr/>
                  </a:pPr>
                  <a:r>
                    <a:rPr lang="ru-RU" dirty="0">
                      <a:solidFill>
                        <a:prstClr val="black"/>
                      </a:solidFill>
                    </a:rPr>
                    <a:t>Самара</a:t>
                  </a:r>
                </a:p>
              </p:txBody>
            </p:sp>
            <p:sp>
              <p:nvSpPr>
                <p:cNvPr id="306" name="Прямоугольник 305"/>
                <p:cNvSpPr/>
                <p:nvPr/>
              </p:nvSpPr>
              <p:spPr>
                <a:xfrm>
                  <a:off x="6821544" y="6110531"/>
                  <a:ext cx="527227" cy="13816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2321">
                    <a:defRPr/>
                  </a:pPr>
                  <a:r>
                    <a:rPr lang="ru-RU" sz="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321/20</a:t>
                  </a:r>
                </a:p>
              </p:txBody>
            </p:sp>
            <p:sp>
              <p:nvSpPr>
                <p:cNvPr id="30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24161" y="6603121"/>
                  <a:ext cx="1831079" cy="2098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5" tIns="63994" rIns="127985" bIns="63994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- муниципальное образование</a:t>
                  </a:r>
                </a:p>
              </p:txBody>
            </p:sp>
            <p:sp>
              <p:nvSpPr>
                <p:cNvPr id="30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286006" y="6092782"/>
                  <a:ext cx="1898652" cy="2098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27985" tIns="63994" rIns="127985" bIns="63994">
                  <a:spAutoFit/>
                </a:bodyPr>
                <a:lstStyle>
                  <a:lvl1pPr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800" kern="0" dirty="0">
                      <a:solidFill>
                        <a:srgbClr val="000000"/>
                      </a:solidFill>
                      <a:latin typeface="Times New Roman" pitchFamily="18" charset="0"/>
                    </a:rPr>
                    <a:t>- </a:t>
                  </a:r>
                  <a:r>
                    <a:rPr lang="ru-RU" altLang="ru-RU" sz="8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rPr>
                    <a:t>протяженность ЛЭП/ТП (шт.)</a:t>
                  </a:r>
                </a:p>
              </p:txBody>
            </p:sp>
            <p:sp>
              <p:nvSpPr>
                <p:cNvPr id="310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82749" y="4358699"/>
                  <a:ext cx="1016717" cy="2219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5" tIns="63994" rIns="127985" bIns="63994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800" b="0" dirty="0" smtClean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Порывы ветра м/с.</a:t>
                  </a:r>
                  <a:endPara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96" name="Скругленный прямоугольник 295"/>
              <p:cNvSpPr/>
              <p:nvPr/>
            </p:nvSpPr>
            <p:spPr>
              <a:xfrm>
                <a:off x="9661923" y="6214698"/>
                <a:ext cx="282820" cy="22520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2321"/>
                <a:r>
                  <a:rPr lang="ru-RU" sz="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60%</a:t>
                </a:r>
              </a:p>
            </p:txBody>
          </p:sp>
          <p:sp>
            <p:nvSpPr>
              <p:cNvPr id="297" name="Text Box 97"/>
              <p:cNvSpPr txBox="1">
                <a:spLocks noChangeArrowheads="1"/>
              </p:cNvSpPr>
              <p:nvPr/>
            </p:nvSpPr>
            <p:spPr bwMode="auto">
              <a:xfrm>
                <a:off x="10113052" y="6153823"/>
                <a:ext cx="2046139" cy="2864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80200" tIns="40101" rIns="80200" bIns="40101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955471"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износ электроэнергетических систем </a:t>
                </a:r>
              </a:p>
            </p:txBody>
          </p:sp>
          <p:sp>
            <p:nvSpPr>
              <p:cNvPr id="298" name="Прямоугольник 297"/>
              <p:cNvSpPr/>
              <p:nvPr/>
            </p:nvSpPr>
            <p:spPr>
              <a:xfrm>
                <a:off x="9477456" y="5946998"/>
                <a:ext cx="658385" cy="197832"/>
              </a:xfrm>
              <a:prstGeom prst="rect">
                <a:avLst/>
              </a:pr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68571" tIns="34286" rIns="68571" bIns="34286" anchor="ctr"/>
              <a:lstStyle/>
              <a:p>
                <a:pPr algn="ctr" defTabSz="912321"/>
                <a:r>
                  <a:rPr lang="ru-RU" sz="800" kern="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19/330</a:t>
                </a:r>
              </a:p>
            </p:txBody>
          </p:sp>
          <p:sp>
            <p:nvSpPr>
              <p:cNvPr id="299" name="Text Box 97"/>
              <p:cNvSpPr txBox="1">
                <a:spLocks noChangeArrowheads="1"/>
              </p:cNvSpPr>
              <p:nvPr/>
            </p:nvSpPr>
            <p:spPr bwMode="auto">
              <a:xfrm>
                <a:off x="10063857" y="5864933"/>
                <a:ext cx="1648082" cy="3541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73" tIns="63988" rIns="127973" bIns="63988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кол-во домов /населения</a:t>
                </a:r>
              </a:p>
            </p:txBody>
          </p:sp>
        </p:grpSp>
        <p:sp>
          <p:nvSpPr>
            <p:cNvPr id="290" name="Text Box 97"/>
            <p:cNvSpPr txBox="1">
              <a:spLocks noChangeArrowheads="1"/>
            </p:cNvSpPr>
            <p:nvPr/>
          </p:nvSpPr>
          <p:spPr bwMode="auto">
            <a:xfrm>
              <a:off x="8386343" y="6724353"/>
              <a:ext cx="1693654" cy="2200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8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количество осадков (УГМС), мм</a:t>
              </a:r>
            </a:p>
          </p:txBody>
        </p:sp>
        <p:sp>
          <p:nvSpPr>
            <p:cNvPr id="291" name="TextBox 23"/>
            <p:cNvSpPr txBox="1"/>
            <p:nvPr/>
          </p:nvSpPr>
          <p:spPr>
            <a:xfrm>
              <a:off x="7957821" y="6755908"/>
              <a:ext cx="431691" cy="246221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 defTabSz="912321">
                <a:defRPr/>
              </a:pPr>
              <a:r>
                <a:rPr lang="ru-RU" kern="0" dirty="0">
                  <a:solidFill>
                    <a:prstClr val="black"/>
                  </a:solidFill>
                </a:rPr>
                <a:t>20</a:t>
              </a:r>
            </a:p>
          </p:txBody>
        </p:sp>
        <p:sp>
          <p:nvSpPr>
            <p:cNvPr id="293" name="TextBox 23"/>
            <p:cNvSpPr txBox="1"/>
            <p:nvPr/>
          </p:nvSpPr>
          <p:spPr>
            <a:xfrm>
              <a:off x="7970853" y="7055950"/>
              <a:ext cx="418659" cy="246221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 defTabSz="912321">
                <a:defRPr/>
              </a:pPr>
              <a:r>
                <a:rPr lang="ru-RU" kern="0" dirty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294" name="Text Box 97"/>
            <p:cNvSpPr txBox="1">
              <a:spLocks noChangeArrowheads="1"/>
            </p:cNvSpPr>
            <p:nvPr/>
          </p:nvSpPr>
          <p:spPr bwMode="auto">
            <a:xfrm>
              <a:off x="8430513" y="7042536"/>
              <a:ext cx="1560273" cy="220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8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 (УГМС), м/с</a:t>
              </a:r>
            </a:p>
          </p:txBody>
        </p:sp>
        <p:sp>
          <p:nvSpPr>
            <p:cNvPr id="316" name="Text Box 97"/>
            <p:cNvSpPr txBox="1">
              <a:spLocks noChangeArrowheads="1"/>
            </p:cNvSpPr>
            <p:nvPr/>
          </p:nvSpPr>
          <p:spPr bwMode="auto">
            <a:xfrm>
              <a:off x="8364871" y="5567733"/>
              <a:ext cx="2202346" cy="235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11112" tIns="55559" rIns="111112" bIns="5555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пожарно-спасательные формирования</a:t>
              </a: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8078820" y="6358444"/>
              <a:ext cx="10303" cy="18199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8089123" y="6207699"/>
              <a:ext cx="145132" cy="16894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19" name="Rectangle 319"/>
            <p:cNvSpPr>
              <a:spLocks noChangeArrowheads="1"/>
            </p:cNvSpPr>
            <p:nvPr/>
          </p:nvSpPr>
          <p:spPr bwMode="auto">
            <a:xfrm>
              <a:off x="8182070" y="6287015"/>
              <a:ext cx="9407" cy="546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0" name="Rectangle 320"/>
            <p:cNvSpPr>
              <a:spLocks noChangeArrowheads="1"/>
            </p:cNvSpPr>
            <p:nvPr/>
          </p:nvSpPr>
          <p:spPr bwMode="auto">
            <a:xfrm>
              <a:off x="8177590" y="6294143"/>
              <a:ext cx="8959" cy="637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1" name="Rectangle 321"/>
            <p:cNvSpPr>
              <a:spLocks noChangeArrowheads="1"/>
            </p:cNvSpPr>
            <p:nvPr/>
          </p:nvSpPr>
          <p:spPr bwMode="auto">
            <a:xfrm>
              <a:off x="8208498" y="6278977"/>
              <a:ext cx="9407" cy="56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2" name="Rectangle 322"/>
            <p:cNvSpPr>
              <a:spLocks noChangeArrowheads="1"/>
            </p:cNvSpPr>
            <p:nvPr/>
          </p:nvSpPr>
          <p:spPr bwMode="auto">
            <a:xfrm>
              <a:off x="8204019" y="6287015"/>
              <a:ext cx="8959" cy="546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3" name="Rectangle 323"/>
            <p:cNvSpPr>
              <a:spLocks noChangeArrowheads="1"/>
            </p:cNvSpPr>
            <p:nvPr/>
          </p:nvSpPr>
          <p:spPr bwMode="auto">
            <a:xfrm>
              <a:off x="8204019" y="6271849"/>
              <a:ext cx="8959" cy="56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4" name="Rectangle 324"/>
            <p:cNvSpPr>
              <a:spLocks noChangeArrowheads="1"/>
            </p:cNvSpPr>
            <p:nvPr/>
          </p:nvSpPr>
          <p:spPr bwMode="auto">
            <a:xfrm>
              <a:off x="8089123" y="6285347"/>
              <a:ext cx="8959" cy="56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5" name="Rectangle 325"/>
            <p:cNvSpPr>
              <a:spLocks noChangeArrowheads="1"/>
            </p:cNvSpPr>
            <p:nvPr/>
          </p:nvSpPr>
          <p:spPr bwMode="auto">
            <a:xfrm>
              <a:off x="8089123" y="6277460"/>
              <a:ext cx="4031" cy="637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6" name="Rectangle 326"/>
            <p:cNvSpPr>
              <a:spLocks noChangeArrowheads="1"/>
            </p:cNvSpPr>
            <p:nvPr/>
          </p:nvSpPr>
          <p:spPr bwMode="auto">
            <a:xfrm>
              <a:off x="8089123" y="6292474"/>
              <a:ext cx="4031" cy="637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7" name="Rectangle 327"/>
            <p:cNvSpPr>
              <a:spLocks noChangeArrowheads="1"/>
            </p:cNvSpPr>
            <p:nvPr/>
          </p:nvSpPr>
          <p:spPr bwMode="auto">
            <a:xfrm>
              <a:off x="8127869" y="6285347"/>
              <a:ext cx="8959" cy="56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8" name="Rectangle 328"/>
            <p:cNvSpPr>
              <a:spLocks noChangeArrowheads="1"/>
            </p:cNvSpPr>
            <p:nvPr/>
          </p:nvSpPr>
          <p:spPr bwMode="auto">
            <a:xfrm>
              <a:off x="8122942" y="6292474"/>
              <a:ext cx="8959" cy="637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9" name="Rectangle 329"/>
            <p:cNvSpPr>
              <a:spLocks noChangeArrowheads="1"/>
            </p:cNvSpPr>
            <p:nvPr/>
          </p:nvSpPr>
          <p:spPr bwMode="auto">
            <a:xfrm>
              <a:off x="8089123" y="6342521"/>
              <a:ext cx="8959" cy="637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0" name="Rectangle 330"/>
            <p:cNvSpPr>
              <a:spLocks noChangeArrowheads="1"/>
            </p:cNvSpPr>
            <p:nvPr/>
          </p:nvSpPr>
          <p:spPr bwMode="auto">
            <a:xfrm>
              <a:off x="8089123" y="6335393"/>
              <a:ext cx="4031" cy="56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1" name="Rectangle 331"/>
            <p:cNvSpPr>
              <a:spLocks noChangeArrowheads="1"/>
            </p:cNvSpPr>
            <p:nvPr/>
          </p:nvSpPr>
          <p:spPr bwMode="auto">
            <a:xfrm>
              <a:off x="8089123" y="6350407"/>
              <a:ext cx="4031" cy="56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2" name="Rectangle 332"/>
            <p:cNvSpPr>
              <a:spLocks noChangeArrowheads="1"/>
            </p:cNvSpPr>
            <p:nvPr/>
          </p:nvSpPr>
          <p:spPr bwMode="auto">
            <a:xfrm>
              <a:off x="8127869" y="6342521"/>
              <a:ext cx="8959" cy="637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3" name="Rectangle 333"/>
            <p:cNvSpPr>
              <a:spLocks noChangeArrowheads="1"/>
            </p:cNvSpPr>
            <p:nvPr/>
          </p:nvSpPr>
          <p:spPr bwMode="auto">
            <a:xfrm>
              <a:off x="8122942" y="6350407"/>
              <a:ext cx="8959" cy="56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8145339" y="6285347"/>
              <a:ext cx="32699" cy="13497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8092706" y="6198903"/>
              <a:ext cx="137741" cy="22293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6" name="Rectangle 336"/>
            <p:cNvSpPr>
              <a:spLocks noChangeArrowheads="1"/>
            </p:cNvSpPr>
            <p:nvPr/>
          </p:nvSpPr>
          <p:spPr bwMode="auto">
            <a:xfrm>
              <a:off x="8230447" y="6212400"/>
              <a:ext cx="6495" cy="18199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7" name="Rectangle 337"/>
            <p:cNvSpPr>
              <a:spLocks noChangeArrowheads="1"/>
            </p:cNvSpPr>
            <p:nvPr/>
          </p:nvSpPr>
          <p:spPr bwMode="auto">
            <a:xfrm>
              <a:off x="8085987" y="6212400"/>
              <a:ext cx="6719" cy="18199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8" name="Rectangle 338"/>
            <p:cNvSpPr>
              <a:spLocks noChangeArrowheads="1"/>
            </p:cNvSpPr>
            <p:nvPr/>
          </p:nvSpPr>
          <p:spPr bwMode="auto">
            <a:xfrm>
              <a:off x="8145787" y="6298844"/>
              <a:ext cx="31804" cy="50046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9" name="Rectangle 339"/>
            <p:cNvSpPr>
              <a:spLocks noChangeArrowheads="1"/>
            </p:cNvSpPr>
            <p:nvPr/>
          </p:nvSpPr>
          <p:spPr bwMode="auto">
            <a:xfrm>
              <a:off x="8145787" y="6348890"/>
              <a:ext cx="31804" cy="242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0" name="Rectangle 340"/>
            <p:cNvSpPr>
              <a:spLocks noChangeArrowheads="1"/>
            </p:cNvSpPr>
            <p:nvPr/>
          </p:nvSpPr>
          <p:spPr bwMode="auto">
            <a:xfrm>
              <a:off x="8145787" y="6358444"/>
              <a:ext cx="31804" cy="227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1" name="Rectangle 341"/>
            <p:cNvSpPr>
              <a:spLocks noChangeArrowheads="1"/>
            </p:cNvSpPr>
            <p:nvPr/>
          </p:nvSpPr>
          <p:spPr bwMode="auto">
            <a:xfrm>
              <a:off x="8145787" y="6367089"/>
              <a:ext cx="31804" cy="242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2" name="Rectangle 342"/>
            <p:cNvSpPr>
              <a:spLocks noChangeArrowheads="1"/>
            </p:cNvSpPr>
            <p:nvPr/>
          </p:nvSpPr>
          <p:spPr bwMode="auto">
            <a:xfrm>
              <a:off x="8162360" y="6302029"/>
              <a:ext cx="13438" cy="46861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3" name="Rectangle 343"/>
            <p:cNvSpPr>
              <a:spLocks noChangeArrowheads="1"/>
            </p:cNvSpPr>
            <p:nvPr/>
          </p:nvSpPr>
          <p:spPr bwMode="auto">
            <a:xfrm>
              <a:off x="8162360" y="6302029"/>
              <a:ext cx="13438" cy="46861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4" name="Rectangle 344"/>
            <p:cNvSpPr>
              <a:spLocks noChangeArrowheads="1"/>
            </p:cNvSpPr>
            <p:nvPr/>
          </p:nvSpPr>
          <p:spPr bwMode="auto">
            <a:xfrm>
              <a:off x="8147130" y="6302029"/>
              <a:ext cx="13886" cy="46861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5" name="Rectangle 345"/>
            <p:cNvSpPr>
              <a:spLocks noChangeArrowheads="1"/>
            </p:cNvSpPr>
            <p:nvPr/>
          </p:nvSpPr>
          <p:spPr bwMode="auto">
            <a:xfrm>
              <a:off x="8162360" y="6329782"/>
              <a:ext cx="13438" cy="318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6" name="Rectangle 346"/>
            <p:cNvSpPr>
              <a:spLocks noChangeArrowheads="1"/>
            </p:cNvSpPr>
            <p:nvPr/>
          </p:nvSpPr>
          <p:spPr bwMode="auto">
            <a:xfrm>
              <a:off x="8177590" y="6337819"/>
              <a:ext cx="7615" cy="38824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7" name="Rectangle 347"/>
            <p:cNvSpPr>
              <a:spLocks noChangeArrowheads="1"/>
            </p:cNvSpPr>
            <p:nvPr/>
          </p:nvSpPr>
          <p:spPr bwMode="auto">
            <a:xfrm>
              <a:off x="8138172" y="6337819"/>
              <a:ext cx="7615" cy="38824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8" name="Rectangle 348"/>
            <p:cNvSpPr>
              <a:spLocks noChangeArrowheads="1"/>
            </p:cNvSpPr>
            <p:nvPr/>
          </p:nvSpPr>
          <p:spPr bwMode="auto">
            <a:xfrm>
              <a:off x="8145787" y="6351317"/>
              <a:ext cx="31804" cy="7128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9" name="Rectangle 349"/>
            <p:cNvSpPr>
              <a:spLocks noChangeArrowheads="1"/>
            </p:cNvSpPr>
            <p:nvPr/>
          </p:nvSpPr>
          <p:spPr bwMode="auto">
            <a:xfrm>
              <a:off x="8145787" y="6360719"/>
              <a:ext cx="31804" cy="6370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0" name="Rectangle 350"/>
            <p:cNvSpPr>
              <a:spLocks noChangeArrowheads="1"/>
            </p:cNvSpPr>
            <p:nvPr/>
          </p:nvSpPr>
          <p:spPr bwMode="auto">
            <a:xfrm>
              <a:off x="8145787" y="6369515"/>
              <a:ext cx="31804" cy="7128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1" name="Rectangle 351"/>
            <p:cNvSpPr>
              <a:spLocks noChangeArrowheads="1"/>
            </p:cNvSpPr>
            <p:nvPr/>
          </p:nvSpPr>
          <p:spPr bwMode="auto">
            <a:xfrm>
              <a:off x="8162360" y="6329782"/>
              <a:ext cx="13438" cy="3185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2" name="Rectangle 352"/>
            <p:cNvSpPr>
              <a:spLocks noChangeArrowheads="1"/>
            </p:cNvSpPr>
            <p:nvPr/>
          </p:nvSpPr>
          <p:spPr bwMode="auto">
            <a:xfrm>
              <a:off x="8147130" y="6329782"/>
              <a:ext cx="13886" cy="3185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3" name="Rectangle 353"/>
            <p:cNvSpPr>
              <a:spLocks noChangeArrowheads="1"/>
            </p:cNvSpPr>
            <p:nvPr/>
          </p:nvSpPr>
          <p:spPr bwMode="auto">
            <a:xfrm>
              <a:off x="8162360" y="6321137"/>
              <a:ext cx="3136" cy="78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4" name="Rectangle 354"/>
            <p:cNvSpPr>
              <a:spLocks noChangeArrowheads="1"/>
            </p:cNvSpPr>
            <p:nvPr/>
          </p:nvSpPr>
          <p:spPr bwMode="auto">
            <a:xfrm>
              <a:off x="8157881" y="6321137"/>
              <a:ext cx="3136" cy="78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5" name="Rectangle 355"/>
            <p:cNvSpPr>
              <a:spLocks noChangeArrowheads="1"/>
            </p:cNvSpPr>
            <p:nvPr/>
          </p:nvSpPr>
          <p:spPr bwMode="auto">
            <a:xfrm>
              <a:off x="8162360" y="6333725"/>
              <a:ext cx="13438" cy="3185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6" name="Rectangle 356"/>
            <p:cNvSpPr>
              <a:spLocks noChangeArrowheads="1"/>
            </p:cNvSpPr>
            <p:nvPr/>
          </p:nvSpPr>
          <p:spPr bwMode="auto">
            <a:xfrm>
              <a:off x="8147130" y="6333725"/>
              <a:ext cx="13886" cy="3185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7" name="Rectangle 357"/>
            <p:cNvSpPr>
              <a:spLocks noChangeArrowheads="1"/>
            </p:cNvSpPr>
            <p:nvPr/>
          </p:nvSpPr>
          <p:spPr bwMode="auto">
            <a:xfrm>
              <a:off x="8177590" y="6357534"/>
              <a:ext cx="7615" cy="4095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8" name="Rectangle 358"/>
            <p:cNvSpPr>
              <a:spLocks noChangeArrowheads="1"/>
            </p:cNvSpPr>
            <p:nvPr/>
          </p:nvSpPr>
          <p:spPr bwMode="auto">
            <a:xfrm>
              <a:off x="8138172" y="6357534"/>
              <a:ext cx="7615" cy="4095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8214769" y="6235452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0" name="Rectangle 360"/>
            <p:cNvSpPr>
              <a:spLocks noChangeArrowheads="1"/>
            </p:cNvSpPr>
            <p:nvPr/>
          </p:nvSpPr>
          <p:spPr bwMode="auto">
            <a:xfrm>
              <a:off x="8191028" y="6298844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1" name="Rectangle 361"/>
            <p:cNvSpPr>
              <a:spLocks noChangeArrowheads="1"/>
            </p:cNvSpPr>
            <p:nvPr/>
          </p:nvSpPr>
          <p:spPr bwMode="auto">
            <a:xfrm>
              <a:off x="8120254" y="6235452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2" name="Rectangle 362"/>
            <p:cNvSpPr>
              <a:spLocks noChangeArrowheads="1"/>
            </p:cNvSpPr>
            <p:nvPr/>
          </p:nvSpPr>
          <p:spPr bwMode="auto">
            <a:xfrm>
              <a:off x="8167288" y="6235452"/>
              <a:ext cx="12094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3" name="Rectangle 363"/>
            <p:cNvSpPr>
              <a:spLocks noChangeArrowheads="1"/>
            </p:cNvSpPr>
            <p:nvPr/>
          </p:nvSpPr>
          <p:spPr bwMode="auto">
            <a:xfrm>
              <a:off x="8191028" y="6235452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4" name="Rectangle 364"/>
            <p:cNvSpPr>
              <a:spLocks noChangeArrowheads="1"/>
            </p:cNvSpPr>
            <p:nvPr/>
          </p:nvSpPr>
          <p:spPr bwMode="auto">
            <a:xfrm>
              <a:off x="8214769" y="6298844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5" name="Rectangle 365"/>
            <p:cNvSpPr>
              <a:spLocks noChangeArrowheads="1"/>
            </p:cNvSpPr>
            <p:nvPr/>
          </p:nvSpPr>
          <p:spPr bwMode="auto">
            <a:xfrm>
              <a:off x="8143995" y="6235452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6" name="Rectangle 366"/>
            <p:cNvSpPr>
              <a:spLocks noChangeArrowheads="1"/>
            </p:cNvSpPr>
            <p:nvPr/>
          </p:nvSpPr>
          <p:spPr bwMode="auto">
            <a:xfrm>
              <a:off x="8097185" y="6235452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7" name="Rectangle 367"/>
            <p:cNvSpPr>
              <a:spLocks noChangeArrowheads="1"/>
            </p:cNvSpPr>
            <p:nvPr/>
          </p:nvSpPr>
          <p:spPr bwMode="auto">
            <a:xfrm>
              <a:off x="8120254" y="6298844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8" name="Rectangle 368"/>
            <p:cNvSpPr>
              <a:spLocks noChangeArrowheads="1"/>
            </p:cNvSpPr>
            <p:nvPr/>
          </p:nvSpPr>
          <p:spPr bwMode="auto">
            <a:xfrm>
              <a:off x="8097185" y="6298844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8165496" y="6231509"/>
              <a:ext cx="16126" cy="49136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0" name="Freeform 370"/>
            <p:cNvSpPr>
              <a:spLocks/>
            </p:cNvSpPr>
            <p:nvPr/>
          </p:nvSpPr>
          <p:spPr bwMode="auto">
            <a:xfrm>
              <a:off x="8179382" y="6231509"/>
              <a:ext cx="2240" cy="49136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1" name="Freeform 371"/>
            <p:cNvSpPr>
              <a:spLocks/>
            </p:cNvSpPr>
            <p:nvPr/>
          </p:nvSpPr>
          <p:spPr bwMode="auto">
            <a:xfrm>
              <a:off x="8188789" y="6231509"/>
              <a:ext cx="16126" cy="49136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8202675" y="6231509"/>
              <a:ext cx="2240" cy="49136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3" name="Freeform 373"/>
            <p:cNvSpPr>
              <a:spLocks/>
            </p:cNvSpPr>
            <p:nvPr/>
          </p:nvSpPr>
          <p:spPr bwMode="auto">
            <a:xfrm>
              <a:off x="8212529" y="6231509"/>
              <a:ext cx="16126" cy="49136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8226415" y="6231509"/>
              <a:ext cx="2240" cy="49136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5" name="Freeform 375"/>
            <p:cNvSpPr>
              <a:spLocks/>
            </p:cNvSpPr>
            <p:nvPr/>
          </p:nvSpPr>
          <p:spPr bwMode="auto">
            <a:xfrm>
              <a:off x="8188789" y="6294901"/>
              <a:ext cx="16126" cy="49136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6" name="Freeform 376"/>
            <p:cNvSpPr>
              <a:spLocks/>
            </p:cNvSpPr>
            <p:nvPr/>
          </p:nvSpPr>
          <p:spPr bwMode="auto">
            <a:xfrm>
              <a:off x="8202675" y="6294901"/>
              <a:ext cx="2240" cy="49136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7" name="Freeform 377"/>
            <p:cNvSpPr>
              <a:spLocks/>
            </p:cNvSpPr>
            <p:nvPr/>
          </p:nvSpPr>
          <p:spPr bwMode="auto">
            <a:xfrm>
              <a:off x="8212529" y="6294901"/>
              <a:ext cx="16126" cy="49136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8226415" y="6294901"/>
              <a:ext cx="2240" cy="49136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9" name="Freeform 379"/>
            <p:cNvSpPr>
              <a:spLocks/>
            </p:cNvSpPr>
            <p:nvPr/>
          </p:nvSpPr>
          <p:spPr bwMode="auto">
            <a:xfrm>
              <a:off x="8141755" y="6231509"/>
              <a:ext cx="16126" cy="49136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8141755" y="6231509"/>
              <a:ext cx="2240" cy="49136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1" name="Freeform 381"/>
            <p:cNvSpPr>
              <a:spLocks/>
            </p:cNvSpPr>
            <p:nvPr/>
          </p:nvSpPr>
          <p:spPr bwMode="auto">
            <a:xfrm>
              <a:off x="8118239" y="6231509"/>
              <a:ext cx="15902" cy="49136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2" name="Freeform 382"/>
            <p:cNvSpPr>
              <a:spLocks/>
            </p:cNvSpPr>
            <p:nvPr/>
          </p:nvSpPr>
          <p:spPr bwMode="auto">
            <a:xfrm>
              <a:off x="8118239" y="6231509"/>
              <a:ext cx="2016" cy="49136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8094946" y="6231509"/>
              <a:ext cx="16126" cy="49136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8094946" y="6231509"/>
              <a:ext cx="2240" cy="49136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5" name="Freeform 386"/>
            <p:cNvSpPr>
              <a:spLocks/>
            </p:cNvSpPr>
            <p:nvPr/>
          </p:nvSpPr>
          <p:spPr bwMode="auto">
            <a:xfrm>
              <a:off x="8118239" y="6294901"/>
              <a:ext cx="2016" cy="49136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6" name="Freeform 387"/>
            <p:cNvSpPr>
              <a:spLocks/>
            </p:cNvSpPr>
            <p:nvPr/>
          </p:nvSpPr>
          <p:spPr bwMode="auto">
            <a:xfrm>
              <a:off x="8094946" y="6294901"/>
              <a:ext cx="16126" cy="49136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7" name="Freeform 388"/>
            <p:cNvSpPr>
              <a:spLocks/>
            </p:cNvSpPr>
            <p:nvPr/>
          </p:nvSpPr>
          <p:spPr bwMode="auto">
            <a:xfrm>
              <a:off x="8094946" y="6294901"/>
              <a:ext cx="2240" cy="49136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8" name="Rectangle 389"/>
            <p:cNvSpPr>
              <a:spLocks noChangeArrowheads="1"/>
            </p:cNvSpPr>
            <p:nvPr/>
          </p:nvSpPr>
          <p:spPr bwMode="auto">
            <a:xfrm>
              <a:off x="8165496" y="6258352"/>
              <a:ext cx="16126" cy="1668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9" name="Rectangle 390"/>
            <p:cNvSpPr>
              <a:spLocks noChangeArrowheads="1"/>
            </p:cNvSpPr>
            <p:nvPr/>
          </p:nvSpPr>
          <p:spPr bwMode="auto">
            <a:xfrm>
              <a:off x="8188789" y="6258352"/>
              <a:ext cx="16126" cy="1668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90" name="Rectangle 391"/>
            <p:cNvSpPr>
              <a:spLocks noChangeArrowheads="1"/>
            </p:cNvSpPr>
            <p:nvPr/>
          </p:nvSpPr>
          <p:spPr bwMode="auto">
            <a:xfrm>
              <a:off x="8212529" y="6258352"/>
              <a:ext cx="16126" cy="1668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91" name="Rectangle 392"/>
            <p:cNvSpPr>
              <a:spLocks noChangeArrowheads="1"/>
            </p:cNvSpPr>
            <p:nvPr/>
          </p:nvSpPr>
          <p:spPr bwMode="auto">
            <a:xfrm>
              <a:off x="8141755" y="6258352"/>
              <a:ext cx="16126" cy="1668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92" name="Rectangle 393"/>
            <p:cNvSpPr>
              <a:spLocks noChangeArrowheads="1"/>
            </p:cNvSpPr>
            <p:nvPr/>
          </p:nvSpPr>
          <p:spPr bwMode="auto">
            <a:xfrm>
              <a:off x="8118239" y="6258352"/>
              <a:ext cx="15902" cy="1668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93" name="Rectangle 394"/>
            <p:cNvSpPr>
              <a:spLocks noChangeArrowheads="1"/>
            </p:cNvSpPr>
            <p:nvPr/>
          </p:nvSpPr>
          <p:spPr bwMode="auto">
            <a:xfrm>
              <a:off x="8094946" y="6258352"/>
              <a:ext cx="16126" cy="1668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94" name="Freeform 395"/>
            <p:cNvSpPr>
              <a:spLocks/>
            </p:cNvSpPr>
            <p:nvPr/>
          </p:nvSpPr>
          <p:spPr bwMode="auto">
            <a:xfrm>
              <a:off x="8136828" y="6233784"/>
              <a:ext cx="2688" cy="5611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95" name="Text Box 97"/>
            <p:cNvSpPr txBox="1">
              <a:spLocks noChangeArrowheads="1"/>
            </p:cNvSpPr>
            <p:nvPr/>
          </p:nvSpPr>
          <p:spPr bwMode="auto">
            <a:xfrm>
              <a:off x="8419384" y="6187386"/>
              <a:ext cx="1577594" cy="235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11112" tIns="55559" rIns="111112" bIns="5555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социально-значимый объект</a:t>
              </a:r>
            </a:p>
          </p:txBody>
        </p:sp>
        <p:sp>
          <p:nvSpPr>
            <p:cNvPr id="396" name="Прямоугольник 15"/>
            <p:cNvSpPr>
              <a:spLocks noChangeArrowheads="1"/>
            </p:cNvSpPr>
            <p:nvPr/>
          </p:nvSpPr>
          <p:spPr bwMode="auto">
            <a:xfrm>
              <a:off x="8091409" y="6485953"/>
              <a:ext cx="133320" cy="95913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8938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7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8091409" y="6414018"/>
              <a:ext cx="133320" cy="71935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8938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98" name="Прямая соединительная линия 18"/>
            <p:cNvCxnSpPr>
              <a:cxnSpLocks noChangeShapeType="1"/>
            </p:cNvCxnSpPr>
            <p:nvPr/>
          </p:nvCxnSpPr>
          <p:spPr bwMode="auto">
            <a:xfrm rot="5400000">
              <a:off x="8133943" y="6454883"/>
              <a:ext cx="47957" cy="329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399" name="Прямая соединительная линия 20"/>
            <p:cNvCxnSpPr>
              <a:cxnSpLocks noChangeShapeType="1"/>
            </p:cNvCxnSpPr>
            <p:nvPr/>
          </p:nvCxnSpPr>
          <p:spPr bwMode="auto">
            <a:xfrm>
              <a:off x="8143108" y="6454781"/>
              <a:ext cx="29627" cy="533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400" name="Text Box 97"/>
            <p:cNvSpPr txBox="1">
              <a:spLocks noChangeArrowheads="1"/>
            </p:cNvSpPr>
            <p:nvPr/>
          </p:nvSpPr>
          <p:spPr bwMode="auto">
            <a:xfrm>
              <a:off x="8438276" y="6373358"/>
              <a:ext cx="1552510" cy="235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11112" tIns="55559" rIns="111112" bIns="5555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</a:t>
              </a: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55" y="5335776"/>
            <a:ext cx="3333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" name="Рисунок 1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6299" y="4866902"/>
            <a:ext cx="2325721" cy="224602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-15775" y="7478024"/>
            <a:ext cx="2088095" cy="695238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</p:spPr>
        <p:txBody>
          <a:bodyPr wrap="square" lIns="78894" tIns="39457" rIns="78894" bIns="39457" rtlCol="0">
            <a:spAutoFit/>
          </a:bodyPr>
          <a:lstStyle/>
          <a:p>
            <a:pPr defTabSz="908714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АРМ-6 ЦУКС ГУ МЧС России</a:t>
            </a:r>
          </a:p>
          <a:p>
            <a:pPr defTabSz="908714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Республике Башкортостан</a:t>
            </a:r>
          </a:p>
          <a:p>
            <a:pPr defTabSz="908714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А.Л. Миниярова,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3600-5126</a:t>
            </a:r>
          </a:p>
        </p:txBody>
      </p:sp>
      <p:grpSp>
        <p:nvGrpSpPr>
          <p:cNvPr id="121" name="Группа 120"/>
          <p:cNvGrpSpPr/>
          <p:nvPr/>
        </p:nvGrpSpPr>
        <p:grpSpPr>
          <a:xfrm>
            <a:off x="363950" y="1111058"/>
            <a:ext cx="972070" cy="729001"/>
            <a:chOff x="3503834" y="5334105"/>
            <a:chExt cx="972070" cy="729001"/>
          </a:xfrm>
        </p:grpSpPr>
        <p:sp>
          <p:nvSpPr>
            <p:cNvPr id="124" name="Прямоугольник 123"/>
            <p:cNvSpPr/>
            <p:nvPr/>
          </p:nvSpPr>
          <p:spPr>
            <a:xfrm>
              <a:off x="3505627" y="5338525"/>
              <a:ext cx="787023" cy="198000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83063" rIns="0" bIns="83063" anchor="ctr"/>
            <a:lstStyle>
              <a:defPPr>
                <a:defRPr lang="ru-RU"/>
              </a:defPPr>
              <a:lvl1pPr marL="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28258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56514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84773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13017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64125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16949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697751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22600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611/135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Прямоугольник 125"/>
            <p:cNvSpPr/>
            <p:nvPr/>
          </p:nvSpPr>
          <p:spPr>
            <a:xfrm>
              <a:off x="3503834" y="5536420"/>
              <a:ext cx="972000" cy="1980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83054" rIns="0" bIns="83054" anchor="ctr"/>
            <a:lstStyle>
              <a:defPPr>
                <a:defRPr lang="ru-RU"/>
              </a:defPPr>
              <a:lvl1pPr marL="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28258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56514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84773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13017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64125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16949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697751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22600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ru-RU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5975/28403</a:t>
              </a:r>
              <a:endPara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Скругленный прямоугольник 126"/>
            <p:cNvSpPr/>
            <p:nvPr/>
          </p:nvSpPr>
          <p:spPr bwMode="auto">
            <a:xfrm>
              <a:off x="4259904" y="5334105"/>
              <a:ext cx="216000" cy="198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28258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56514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84773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13017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64125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16949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697751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22600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154777">
                <a:defRPr/>
              </a:pPr>
              <a:r>
                <a:rPr lang="ru-RU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128" name="TextBox 23"/>
            <p:cNvSpPr txBox="1"/>
            <p:nvPr/>
          </p:nvSpPr>
          <p:spPr>
            <a:xfrm>
              <a:off x="3524136" y="5739106"/>
              <a:ext cx="540000" cy="324000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46712" tIns="83054" rIns="46712" bIns="83054">
              <a:spAutoFit/>
            </a:bodyPr>
            <a:lstStyle/>
            <a:p>
              <a:pPr algn="ctr" defTabSz="912321">
                <a:defRPr/>
              </a:pPr>
              <a:r>
                <a:rPr lang="ru-RU" sz="10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ru-RU" sz="1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" name="TextBox 23"/>
            <p:cNvSpPr txBox="1"/>
            <p:nvPr/>
          </p:nvSpPr>
          <p:spPr>
            <a:xfrm>
              <a:off x="3910117" y="5738497"/>
              <a:ext cx="540000" cy="324000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66108" tIns="83054" rIns="166108" bIns="83054">
              <a:spAutoFit/>
            </a:bodyPr>
            <a:lstStyle/>
            <a:p>
              <a:pPr algn="ctr" defTabSz="912321">
                <a:defRPr/>
              </a:pPr>
              <a:r>
                <a:rPr lang="ru-RU" sz="10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ru-RU" sz="1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чекмагуш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50100" y="1082675"/>
            <a:ext cx="3182938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4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6" y="724157"/>
            <a:ext cx="10354931" cy="74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43120" y="748637"/>
            <a:ext cx="3189918" cy="3265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53" tIns="39634" rIns="79253" bIns="39634" rtlCol="0" anchor="ctr"/>
          <a:lstStyle/>
          <a:p>
            <a:pPr algn="ctr" defTabSz="792572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13" name="TextBox 10"/>
          <p:cNvSpPr txBox="1"/>
          <p:nvPr/>
        </p:nvSpPr>
        <p:spPr>
          <a:xfrm>
            <a:off x="2511381" y="2273569"/>
            <a:ext cx="2329036" cy="334053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47934" tIns="73971" rIns="147934" bIns="73971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10567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 err="1" smtClean="0">
                <a:solidFill>
                  <a:prstClr val="black"/>
                </a:solidFill>
              </a:rPr>
              <a:t>Шаранский</a:t>
            </a:r>
            <a:r>
              <a:rPr lang="ru-RU" sz="1200" dirty="0" smtClean="0">
                <a:solidFill>
                  <a:prstClr val="black"/>
                </a:solidFill>
              </a:rPr>
              <a:t> р-н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289" name="Text Box 2"/>
          <p:cNvSpPr txBox="1">
            <a:spLocks noChangeArrowheads="1"/>
          </p:cNvSpPr>
          <p:nvPr/>
        </p:nvSpPr>
        <p:spPr bwMode="auto">
          <a:xfrm>
            <a:off x="0" y="-9102"/>
            <a:ext cx="10333038" cy="75841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lIns="40402" tIns="20251" rIns="40402" bIns="20251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887324" fontAlgn="base">
              <a:spcAft>
                <a:spcPct val="0"/>
              </a:spcAft>
            </a:pPr>
            <a:r>
              <a:rPr lang="ru-RU" dirty="0">
                <a:solidFill>
                  <a:prstClr val="white"/>
                </a:solidFill>
              </a:rPr>
              <a:t>ИНФОРМАЦИОННЫЕ МАТЕРИАЛЫ ПО ОСАДКАМ И ПОРЫВАМ ВЕТРА</a:t>
            </a:r>
          </a:p>
          <a:p>
            <a:pPr defTabSz="887324" fontAlgn="base">
              <a:spcAft>
                <a:spcPct val="0"/>
              </a:spcAft>
            </a:pPr>
            <a:r>
              <a:rPr lang="ru-RU" dirty="0">
                <a:solidFill>
                  <a:prstClr val="white"/>
                </a:solidFill>
              </a:rPr>
              <a:t>НА ТЕРРИТОРИИ </a:t>
            </a:r>
            <a:r>
              <a:rPr lang="ru-RU" dirty="0" smtClean="0">
                <a:solidFill>
                  <a:prstClr val="white"/>
                </a:solidFill>
              </a:rPr>
              <a:t>ШАРАНСКОГО </a:t>
            </a:r>
            <a:r>
              <a:rPr lang="ru-RU" dirty="0" smtClean="0">
                <a:solidFill>
                  <a:prstClr val="white"/>
                </a:solidFill>
              </a:rPr>
              <a:t>РАЙОНА РЕСПУБЛИКИ </a:t>
            </a:r>
            <a:r>
              <a:rPr lang="ru-RU" dirty="0">
                <a:solidFill>
                  <a:prstClr val="white"/>
                </a:solidFill>
              </a:rPr>
              <a:t>БАШКОРТОСТАН</a:t>
            </a:r>
          </a:p>
          <a:p>
            <a:pPr defTabSz="887324" fontAlgn="base">
              <a:spcAft>
                <a:spcPct val="0"/>
              </a:spcAft>
            </a:pPr>
            <a:r>
              <a:rPr lang="ru-RU" dirty="0">
                <a:solidFill>
                  <a:prstClr val="white"/>
                </a:solidFill>
              </a:rPr>
              <a:t>(РИСК НАРУШЕНИЯ ЭЛЕКТРОСНАБЖЕНИЯ </a:t>
            </a:r>
            <a:r>
              <a:rPr lang="ru-RU" dirty="0" smtClean="0">
                <a:solidFill>
                  <a:prstClr val="white"/>
                </a:solidFill>
              </a:rPr>
              <a:t>НА 05.04.2022</a:t>
            </a:r>
            <a:r>
              <a:rPr lang="ru-RU" dirty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284" name="Объект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29"/>
          <a:stretch/>
        </p:blipFill>
        <p:spPr>
          <a:xfrm>
            <a:off x="97006" y="34013"/>
            <a:ext cx="626464" cy="690144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7765899" y="4472864"/>
            <a:ext cx="2926081" cy="3446195"/>
            <a:chOff x="7765298" y="4556735"/>
            <a:chExt cx="2926081" cy="3644342"/>
          </a:xfrm>
        </p:grpSpPr>
        <p:sp>
          <p:nvSpPr>
            <p:cNvPr id="287" name="Text Box 97"/>
            <p:cNvSpPr txBox="1">
              <a:spLocks noChangeArrowheads="1"/>
            </p:cNvSpPr>
            <p:nvPr/>
          </p:nvSpPr>
          <p:spPr bwMode="auto">
            <a:xfrm>
              <a:off x="7955723" y="7338360"/>
              <a:ext cx="1642836" cy="206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2" tIns="63992" rIns="127982" bIns="6399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ru-RU" altLang="ru-RU" sz="5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88" name="Группа 287"/>
            <p:cNvGrpSpPr/>
            <p:nvPr/>
          </p:nvGrpSpPr>
          <p:grpSpPr>
            <a:xfrm>
              <a:off x="7765298" y="4556735"/>
              <a:ext cx="2926081" cy="3644342"/>
              <a:chOff x="9401427" y="1698814"/>
              <a:chExt cx="2977611" cy="5114345"/>
            </a:xfrm>
          </p:grpSpPr>
          <p:grpSp>
            <p:nvGrpSpPr>
              <p:cNvPr id="295" name="Группа 1145"/>
              <p:cNvGrpSpPr/>
              <p:nvPr/>
            </p:nvGrpSpPr>
            <p:grpSpPr>
              <a:xfrm>
                <a:off x="9401427" y="1698814"/>
                <a:ext cx="2977611" cy="5114345"/>
                <a:chOff x="6759625" y="3809729"/>
                <a:chExt cx="2425033" cy="3030451"/>
              </a:xfrm>
            </p:grpSpPr>
            <p:sp>
              <p:nvSpPr>
                <p:cNvPr id="300" name="Rectangle 93"/>
                <p:cNvSpPr>
                  <a:spLocks noChangeArrowheads="1"/>
                </p:cNvSpPr>
                <p:nvPr/>
              </p:nvSpPr>
              <p:spPr bwMode="auto">
                <a:xfrm>
                  <a:off x="6759625" y="3809729"/>
                  <a:ext cx="2134158" cy="303045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912321">
                    <a:defRPr/>
                  </a:pPr>
                  <a:endParaRPr lang="ru-RU" altLang="ru-RU" sz="800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202114" y="3888981"/>
                  <a:ext cx="1606383" cy="2098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5" tIns="63994" rIns="127985" bIns="63994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800" i="1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Условные обозначения</a:t>
                  </a:r>
                </a:p>
              </p:txBody>
            </p:sp>
            <p:sp>
              <p:nvSpPr>
                <p:cNvPr id="303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187581" y="6232909"/>
                  <a:ext cx="1609849" cy="2098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5" tIns="63994" rIns="127985" bIns="63994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4" name="TextBox 10"/>
                <p:cNvSpPr txBox="1"/>
                <p:nvPr/>
              </p:nvSpPr>
              <p:spPr>
                <a:xfrm>
                  <a:off x="6870958" y="6637476"/>
                  <a:ext cx="591514" cy="166356"/>
                </a:xfrm>
                <a:prstGeom prst="rect">
                  <a:avLst/>
                </a:prstGeom>
                <a:solidFill>
                  <a:schemeClr val="bg1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algn="ctr">
                    <a:defRPr sz="7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l" defTabSz="912321">
                    <a:defRPr/>
                  </a:pPr>
                  <a:r>
                    <a:rPr lang="ru-RU" dirty="0">
                      <a:solidFill>
                        <a:prstClr val="black"/>
                      </a:solidFill>
                    </a:rPr>
                    <a:t>Самара</a:t>
                  </a:r>
                </a:p>
              </p:txBody>
            </p:sp>
            <p:sp>
              <p:nvSpPr>
                <p:cNvPr id="306" name="Прямоугольник 305"/>
                <p:cNvSpPr/>
                <p:nvPr/>
              </p:nvSpPr>
              <p:spPr>
                <a:xfrm>
                  <a:off x="6821544" y="6110531"/>
                  <a:ext cx="527227" cy="13816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2321">
                    <a:defRPr/>
                  </a:pPr>
                  <a:r>
                    <a:rPr lang="ru-RU" sz="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321/20</a:t>
                  </a:r>
                </a:p>
              </p:txBody>
            </p:sp>
            <p:sp>
              <p:nvSpPr>
                <p:cNvPr id="30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24161" y="6603121"/>
                  <a:ext cx="1831079" cy="2098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5" tIns="63994" rIns="127985" bIns="63994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- муниципальное образование</a:t>
                  </a:r>
                </a:p>
              </p:txBody>
            </p:sp>
            <p:sp>
              <p:nvSpPr>
                <p:cNvPr id="30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286006" y="6092782"/>
                  <a:ext cx="1898652" cy="2098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27985" tIns="63994" rIns="127985" bIns="63994">
                  <a:spAutoFit/>
                </a:bodyPr>
                <a:lstStyle>
                  <a:lvl1pPr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defTabSz="1279525"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800" kern="0" dirty="0">
                      <a:solidFill>
                        <a:srgbClr val="000000"/>
                      </a:solidFill>
                      <a:latin typeface="Times New Roman" pitchFamily="18" charset="0"/>
                    </a:rPr>
                    <a:t>- </a:t>
                  </a:r>
                  <a:r>
                    <a:rPr lang="ru-RU" altLang="ru-RU" sz="8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rPr>
                    <a:t>протяженность ЛЭП/ТП (шт.)</a:t>
                  </a:r>
                </a:p>
              </p:txBody>
            </p:sp>
            <p:sp>
              <p:nvSpPr>
                <p:cNvPr id="310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82749" y="4358699"/>
                  <a:ext cx="1016717" cy="2219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5" tIns="63994" rIns="127985" bIns="63994">
                  <a:spAutoFit/>
                </a:bodyPr>
                <a:lstStyle>
                  <a:lvl1pPr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1279525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12795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800" b="0" dirty="0" smtClean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Порывы ветра м/с.</a:t>
                  </a:r>
                  <a:endPara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96" name="Скругленный прямоугольник 295"/>
              <p:cNvSpPr/>
              <p:nvPr/>
            </p:nvSpPr>
            <p:spPr>
              <a:xfrm>
                <a:off x="9661923" y="6214698"/>
                <a:ext cx="282820" cy="22520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2321"/>
                <a:r>
                  <a:rPr lang="ru-RU" sz="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60%</a:t>
                </a:r>
              </a:p>
            </p:txBody>
          </p:sp>
          <p:sp>
            <p:nvSpPr>
              <p:cNvPr id="297" name="Text Box 97"/>
              <p:cNvSpPr txBox="1">
                <a:spLocks noChangeArrowheads="1"/>
              </p:cNvSpPr>
              <p:nvPr/>
            </p:nvSpPr>
            <p:spPr bwMode="auto">
              <a:xfrm>
                <a:off x="10113052" y="6153823"/>
                <a:ext cx="2046139" cy="2864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80200" tIns="40101" rIns="80200" bIns="40101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955471"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износ электроэнергетических систем </a:t>
                </a:r>
              </a:p>
            </p:txBody>
          </p:sp>
          <p:sp>
            <p:nvSpPr>
              <p:cNvPr id="298" name="Прямоугольник 297"/>
              <p:cNvSpPr/>
              <p:nvPr/>
            </p:nvSpPr>
            <p:spPr>
              <a:xfrm>
                <a:off x="9477456" y="5946998"/>
                <a:ext cx="658385" cy="197832"/>
              </a:xfrm>
              <a:prstGeom prst="rect">
                <a:avLst/>
              </a:pr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68571" tIns="34286" rIns="68571" bIns="34286" anchor="ctr"/>
              <a:lstStyle/>
              <a:p>
                <a:pPr algn="ctr" defTabSz="912321"/>
                <a:r>
                  <a:rPr lang="ru-RU" sz="800" kern="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19/330</a:t>
                </a:r>
              </a:p>
            </p:txBody>
          </p:sp>
          <p:sp>
            <p:nvSpPr>
              <p:cNvPr id="299" name="Text Box 97"/>
              <p:cNvSpPr txBox="1">
                <a:spLocks noChangeArrowheads="1"/>
              </p:cNvSpPr>
              <p:nvPr/>
            </p:nvSpPr>
            <p:spPr bwMode="auto">
              <a:xfrm>
                <a:off x="10063857" y="5864933"/>
                <a:ext cx="1648082" cy="3541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73" tIns="63988" rIns="127973" bIns="63988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кол-во домов /населения</a:t>
                </a:r>
              </a:p>
            </p:txBody>
          </p:sp>
        </p:grpSp>
        <p:sp>
          <p:nvSpPr>
            <p:cNvPr id="290" name="Text Box 97"/>
            <p:cNvSpPr txBox="1">
              <a:spLocks noChangeArrowheads="1"/>
            </p:cNvSpPr>
            <p:nvPr/>
          </p:nvSpPr>
          <p:spPr bwMode="auto">
            <a:xfrm>
              <a:off x="8386343" y="6724353"/>
              <a:ext cx="1693654" cy="2200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8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количество осадков (УГМС), мм</a:t>
              </a:r>
            </a:p>
          </p:txBody>
        </p:sp>
        <p:sp>
          <p:nvSpPr>
            <p:cNvPr id="291" name="TextBox 23"/>
            <p:cNvSpPr txBox="1"/>
            <p:nvPr/>
          </p:nvSpPr>
          <p:spPr>
            <a:xfrm>
              <a:off x="7957821" y="6755908"/>
              <a:ext cx="431691" cy="246221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 defTabSz="912321">
                <a:defRPr/>
              </a:pPr>
              <a:r>
                <a:rPr lang="ru-RU" kern="0" dirty="0">
                  <a:solidFill>
                    <a:prstClr val="black"/>
                  </a:solidFill>
                </a:rPr>
                <a:t>20</a:t>
              </a:r>
            </a:p>
          </p:txBody>
        </p:sp>
        <p:sp>
          <p:nvSpPr>
            <p:cNvPr id="293" name="TextBox 23"/>
            <p:cNvSpPr txBox="1"/>
            <p:nvPr/>
          </p:nvSpPr>
          <p:spPr>
            <a:xfrm>
              <a:off x="7970853" y="7055950"/>
              <a:ext cx="418659" cy="246221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 defTabSz="912321">
                <a:defRPr/>
              </a:pPr>
              <a:r>
                <a:rPr lang="ru-RU" kern="0" dirty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294" name="Text Box 97"/>
            <p:cNvSpPr txBox="1">
              <a:spLocks noChangeArrowheads="1"/>
            </p:cNvSpPr>
            <p:nvPr/>
          </p:nvSpPr>
          <p:spPr bwMode="auto">
            <a:xfrm>
              <a:off x="8430513" y="7042536"/>
              <a:ext cx="1560273" cy="220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8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 (УГМС), м/с</a:t>
              </a:r>
            </a:p>
          </p:txBody>
        </p:sp>
        <p:sp>
          <p:nvSpPr>
            <p:cNvPr id="316" name="Text Box 97"/>
            <p:cNvSpPr txBox="1">
              <a:spLocks noChangeArrowheads="1"/>
            </p:cNvSpPr>
            <p:nvPr/>
          </p:nvSpPr>
          <p:spPr bwMode="auto">
            <a:xfrm>
              <a:off x="8364871" y="5567733"/>
              <a:ext cx="2202346" cy="235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11112" tIns="55559" rIns="111112" bIns="5555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пожарно-спасательные формирования</a:t>
              </a: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8078820" y="6358444"/>
              <a:ext cx="10303" cy="18199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8089123" y="6207699"/>
              <a:ext cx="145132" cy="16894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19" name="Rectangle 319"/>
            <p:cNvSpPr>
              <a:spLocks noChangeArrowheads="1"/>
            </p:cNvSpPr>
            <p:nvPr/>
          </p:nvSpPr>
          <p:spPr bwMode="auto">
            <a:xfrm>
              <a:off x="8182070" y="6287015"/>
              <a:ext cx="9407" cy="546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0" name="Rectangle 320"/>
            <p:cNvSpPr>
              <a:spLocks noChangeArrowheads="1"/>
            </p:cNvSpPr>
            <p:nvPr/>
          </p:nvSpPr>
          <p:spPr bwMode="auto">
            <a:xfrm>
              <a:off x="8177590" y="6294143"/>
              <a:ext cx="8959" cy="637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1" name="Rectangle 321"/>
            <p:cNvSpPr>
              <a:spLocks noChangeArrowheads="1"/>
            </p:cNvSpPr>
            <p:nvPr/>
          </p:nvSpPr>
          <p:spPr bwMode="auto">
            <a:xfrm>
              <a:off x="8208498" y="6278977"/>
              <a:ext cx="9407" cy="56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2" name="Rectangle 322"/>
            <p:cNvSpPr>
              <a:spLocks noChangeArrowheads="1"/>
            </p:cNvSpPr>
            <p:nvPr/>
          </p:nvSpPr>
          <p:spPr bwMode="auto">
            <a:xfrm>
              <a:off x="8204019" y="6287015"/>
              <a:ext cx="8959" cy="546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3" name="Rectangle 323"/>
            <p:cNvSpPr>
              <a:spLocks noChangeArrowheads="1"/>
            </p:cNvSpPr>
            <p:nvPr/>
          </p:nvSpPr>
          <p:spPr bwMode="auto">
            <a:xfrm>
              <a:off x="8204019" y="6271849"/>
              <a:ext cx="8959" cy="56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4" name="Rectangle 324"/>
            <p:cNvSpPr>
              <a:spLocks noChangeArrowheads="1"/>
            </p:cNvSpPr>
            <p:nvPr/>
          </p:nvSpPr>
          <p:spPr bwMode="auto">
            <a:xfrm>
              <a:off x="8089123" y="6285347"/>
              <a:ext cx="8959" cy="56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5" name="Rectangle 325"/>
            <p:cNvSpPr>
              <a:spLocks noChangeArrowheads="1"/>
            </p:cNvSpPr>
            <p:nvPr/>
          </p:nvSpPr>
          <p:spPr bwMode="auto">
            <a:xfrm>
              <a:off x="8089123" y="6277460"/>
              <a:ext cx="4031" cy="637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6" name="Rectangle 326"/>
            <p:cNvSpPr>
              <a:spLocks noChangeArrowheads="1"/>
            </p:cNvSpPr>
            <p:nvPr/>
          </p:nvSpPr>
          <p:spPr bwMode="auto">
            <a:xfrm>
              <a:off x="8089123" y="6292474"/>
              <a:ext cx="4031" cy="637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7" name="Rectangle 327"/>
            <p:cNvSpPr>
              <a:spLocks noChangeArrowheads="1"/>
            </p:cNvSpPr>
            <p:nvPr/>
          </p:nvSpPr>
          <p:spPr bwMode="auto">
            <a:xfrm>
              <a:off x="8127869" y="6285347"/>
              <a:ext cx="8959" cy="56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8" name="Rectangle 328"/>
            <p:cNvSpPr>
              <a:spLocks noChangeArrowheads="1"/>
            </p:cNvSpPr>
            <p:nvPr/>
          </p:nvSpPr>
          <p:spPr bwMode="auto">
            <a:xfrm>
              <a:off x="8122942" y="6292474"/>
              <a:ext cx="8959" cy="637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29" name="Rectangle 329"/>
            <p:cNvSpPr>
              <a:spLocks noChangeArrowheads="1"/>
            </p:cNvSpPr>
            <p:nvPr/>
          </p:nvSpPr>
          <p:spPr bwMode="auto">
            <a:xfrm>
              <a:off x="8089123" y="6342521"/>
              <a:ext cx="8959" cy="637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0" name="Rectangle 330"/>
            <p:cNvSpPr>
              <a:spLocks noChangeArrowheads="1"/>
            </p:cNvSpPr>
            <p:nvPr/>
          </p:nvSpPr>
          <p:spPr bwMode="auto">
            <a:xfrm>
              <a:off x="8089123" y="6335393"/>
              <a:ext cx="4031" cy="56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1" name="Rectangle 331"/>
            <p:cNvSpPr>
              <a:spLocks noChangeArrowheads="1"/>
            </p:cNvSpPr>
            <p:nvPr/>
          </p:nvSpPr>
          <p:spPr bwMode="auto">
            <a:xfrm>
              <a:off x="8089123" y="6350407"/>
              <a:ext cx="4031" cy="56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2" name="Rectangle 332"/>
            <p:cNvSpPr>
              <a:spLocks noChangeArrowheads="1"/>
            </p:cNvSpPr>
            <p:nvPr/>
          </p:nvSpPr>
          <p:spPr bwMode="auto">
            <a:xfrm>
              <a:off x="8127869" y="6342521"/>
              <a:ext cx="8959" cy="637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3" name="Rectangle 333"/>
            <p:cNvSpPr>
              <a:spLocks noChangeArrowheads="1"/>
            </p:cNvSpPr>
            <p:nvPr/>
          </p:nvSpPr>
          <p:spPr bwMode="auto">
            <a:xfrm>
              <a:off x="8122942" y="6350407"/>
              <a:ext cx="8959" cy="56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8145339" y="6285347"/>
              <a:ext cx="32699" cy="13497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8092706" y="6198903"/>
              <a:ext cx="137741" cy="22293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6" name="Rectangle 336"/>
            <p:cNvSpPr>
              <a:spLocks noChangeArrowheads="1"/>
            </p:cNvSpPr>
            <p:nvPr/>
          </p:nvSpPr>
          <p:spPr bwMode="auto">
            <a:xfrm>
              <a:off x="8230447" y="6212400"/>
              <a:ext cx="6495" cy="18199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7" name="Rectangle 337"/>
            <p:cNvSpPr>
              <a:spLocks noChangeArrowheads="1"/>
            </p:cNvSpPr>
            <p:nvPr/>
          </p:nvSpPr>
          <p:spPr bwMode="auto">
            <a:xfrm>
              <a:off x="8085987" y="6212400"/>
              <a:ext cx="6719" cy="18199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8" name="Rectangle 338"/>
            <p:cNvSpPr>
              <a:spLocks noChangeArrowheads="1"/>
            </p:cNvSpPr>
            <p:nvPr/>
          </p:nvSpPr>
          <p:spPr bwMode="auto">
            <a:xfrm>
              <a:off x="8145787" y="6298844"/>
              <a:ext cx="31804" cy="50046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9" name="Rectangle 339"/>
            <p:cNvSpPr>
              <a:spLocks noChangeArrowheads="1"/>
            </p:cNvSpPr>
            <p:nvPr/>
          </p:nvSpPr>
          <p:spPr bwMode="auto">
            <a:xfrm>
              <a:off x="8145787" y="6348890"/>
              <a:ext cx="31804" cy="242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0" name="Rectangle 340"/>
            <p:cNvSpPr>
              <a:spLocks noChangeArrowheads="1"/>
            </p:cNvSpPr>
            <p:nvPr/>
          </p:nvSpPr>
          <p:spPr bwMode="auto">
            <a:xfrm>
              <a:off x="8145787" y="6358444"/>
              <a:ext cx="31804" cy="227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1" name="Rectangle 341"/>
            <p:cNvSpPr>
              <a:spLocks noChangeArrowheads="1"/>
            </p:cNvSpPr>
            <p:nvPr/>
          </p:nvSpPr>
          <p:spPr bwMode="auto">
            <a:xfrm>
              <a:off x="8145787" y="6367089"/>
              <a:ext cx="31804" cy="242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2" name="Rectangle 342"/>
            <p:cNvSpPr>
              <a:spLocks noChangeArrowheads="1"/>
            </p:cNvSpPr>
            <p:nvPr/>
          </p:nvSpPr>
          <p:spPr bwMode="auto">
            <a:xfrm>
              <a:off x="8162360" y="6302029"/>
              <a:ext cx="13438" cy="46861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3" name="Rectangle 343"/>
            <p:cNvSpPr>
              <a:spLocks noChangeArrowheads="1"/>
            </p:cNvSpPr>
            <p:nvPr/>
          </p:nvSpPr>
          <p:spPr bwMode="auto">
            <a:xfrm>
              <a:off x="8162360" y="6302029"/>
              <a:ext cx="13438" cy="46861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4" name="Rectangle 344"/>
            <p:cNvSpPr>
              <a:spLocks noChangeArrowheads="1"/>
            </p:cNvSpPr>
            <p:nvPr/>
          </p:nvSpPr>
          <p:spPr bwMode="auto">
            <a:xfrm>
              <a:off x="8147130" y="6302029"/>
              <a:ext cx="13886" cy="46861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5" name="Rectangle 345"/>
            <p:cNvSpPr>
              <a:spLocks noChangeArrowheads="1"/>
            </p:cNvSpPr>
            <p:nvPr/>
          </p:nvSpPr>
          <p:spPr bwMode="auto">
            <a:xfrm>
              <a:off x="8162360" y="6329782"/>
              <a:ext cx="13438" cy="318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6" name="Rectangle 346"/>
            <p:cNvSpPr>
              <a:spLocks noChangeArrowheads="1"/>
            </p:cNvSpPr>
            <p:nvPr/>
          </p:nvSpPr>
          <p:spPr bwMode="auto">
            <a:xfrm>
              <a:off x="8177590" y="6337819"/>
              <a:ext cx="7615" cy="38824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7" name="Rectangle 347"/>
            <p:cNvSpPr>
              <a:spLocks noChangeArrowheads="1"/>
            </p:cNvSpPr>
            <p:nvPr/>
          </p:nvSpPr>
          <p:spPr bwMode="auto">
            <a:xfrm>
              <a:off x="8138172" y="6337819"/>
              <a:ext cx="7615" cy="38824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8" name="Rectangle 348"/>
            <p:cNvSpPr>
              <a:spLocks noChangeArrowheads="1"/>
            </p:cNvSpPr>
            <p:nvPr/>
          </p:nvSpPr>
          <p:spPr bwMode="auto">
            <a:xfrm>
              <a:off x="8145787" y="6351317"/>
              <a:ext cx="31804" cy="7128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49" name="Rectangle 349"/>
            <p:cNvSpPr>
              <a:spLocks noChangeArrowheads="1"/>
            </p:cNvSpPr>
            <p:nvPr/>
          </p:nvSpPr>
          <p:spPr bwMode="auto">
            <a:xfrm>
              <a:off x="8145787" y="6360719"/>
              <a:ext cx="31804" cy="6370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0" name="Rectangle 350"/>
            <p:cNvSpPr>
              <a:spLocks noChangeArrowheads="1"/>
            </p:cNvSpPr>
            <p:nvPr/>
          </p:nvSpPr>
          <p:spPr bwMode="auto">
            <a:xfrm>
              <a:off x="8145787" y="6369515"/>
              <a:ext cx="31804" cy="7128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1" name="Rectangle 351"/>
            <p:cNvSpPr>
              <a:spLocks noChangeArrowheads="1"/>
            </p:cNvSpPr>
            <p:nvPr/>
          </p:nvSpPr>
          <p:spPr bwMode="auto">
            <a:xfrm>
              <a:off x="8162360" y="6329782"/>
              <a:ext cx="13438" cy="3185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2" name="Rectangle 352"/>
            <p:cNvSpPr>
              <a:spLocks noChangeArrowheads="1"/>
            </p:cNvSpPr>
            <p:nvPr/>
          </p:nvSpPr>
          <p:spPr bwMode="auto">
            <a:xfrm>
              <a:off x="8147130" y="6329782"/>
              <a:ext cx="13886" cy="3185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3" name="Rectangle 353"/>
            <p:cNvSpPr>
              <a:spLocks noChangeArrowheads="1"/>
            </p:cNvSpPr>
            <p:nvPr/>
          </p:nvSpPr>
          <p:spPr bwMode="auto">
            <a:xfrm>
              <a:off x="8162360" y="6321137"/>
              <a:ext cx="3136" cy="78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4" name="Rectangle 354"/>
            <p:cNvSpPr>
              <a:spLocks noChangeArrowheads="1"/>
            </p:cNvSpPr>
            <p:nvPr/>
          </p:nvSpPr>
          <p:spPr bwMode="auto">
            <a:xfrm>
              <a:off x="8157881" y="6321137"/>
              <a:ext cx="3136" cy="78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5" name="Rectangle 355"/>
            <p:cNvSpPr>
              <a:spLocks noChangeArrowheads="1"/>
            </p:cNvSpPr>
            <p:nvPr/>
          </p:nvSpPr>
          <p:spPr bwMode="auto">
            <a:xfrm>
              <a:off x="8162360" y="6333725"/>
              <a:ext cx="13438" cy="3185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6" name="Rectangle 356"/>
            <p:cNvSpPr>
              <a:spLocks noChangeArrowheads="1"/>
            </p:cNvSpPr>
            <p:nvPr/>
          </p:nvSpPr>
          <p:spPr bwMode="auto">
            <a:xfrm>
              <a:off x="8147130" y="6333725"/>
              <a:ext cx="13886" cy="3185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7" name="Rectangle 357"/>
            <p:cNvSpPr>
              <a:spLocks noChangeArrowheads="1"/>
            </p:cNvSpPr>
            <p:nvPr/>
          </p:nvSpPr>
          <p:spPr bwMode="auto">
            <a:xfrm>
              <a:off x="8177590" y="6357534"/>
              <a:ext cx="7615" cy="4095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8" name="Rectangle 358"/>
            <p:cNvSpPr>
              <a:spLocks noChangeArrowheads="1"/>
            </p:cNvSpPr>
            <p:nvPr/>
          </p:nvSpPr>
          <p:spPr bwMode="auto">
            <a:xfrm>
              <a:off x="8138172" y="6357534"/>
              <a:ext cx="7615" cy="4095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8214769" y="6235452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0" name="Rectangle 360"/>
            <p:cNvSpPr>
              <a:spLocks noChangeArrowheads="1"/>
            </p:cNvSpPr>
            <p:nvPr/>
          </p:nvSpPr>
          <p:spPr bwMode="auto">
            <a:xfrm>
              <a:off x="8191028" y="6298844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1" name="Rectangle 361"/>
            <p:cNvSpPr>
              <a:spLocks noChangeArrowheads="1"/>
            </p:cNvSpPr>
            <p:nvPr/>
          </p:nvSpPr>
          <p:spPr bwMode="auto">
            <a:xfrm>
              <a:off x="8120254" y="6235452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2" name="Rectangle 362"/>
            <p:cNvSpPr>
              <a:spLocks noChangeArrowheads="1"/>
            </p:cNvSpPr>
            <p:nvPr/>
          </p:nvSpPr>
          <p:spPr bwMode="auto">
            <a:xfrm>
              <a:off x="8167288" y="6235452"/>
              <a:ext cx="12094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3" name="Rectangle 363"/>
            <p:cNvSpPr>
              <a:spLocks noChangeArrowheads="1"/>
            </p:cNvSpPr>
            <p:nvPr/>
          </p:nvSpPr>
          <p:spPr bwMode="auto">
            <a:xfrm>
              <a:off x="8191028" y="6235452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4" name="Rectangle 364"/>
            <p:cNvSpPr>
              <a:spLocks noChangeArrowheads="1"/>
            </p:cNvSpPr>
            <p:nvPr/>
          </p:nvSpPr>
          <p:spPr bwMode="auto">
            <a:xfrm>
              <a:off x="8214769" y="6298844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5" name="Rectangle 365"/>
            <p:cNvSpPr>
              <a:spLocks noChangeArrowheads="1"/>
            </p:cNvSpPr>
            <p:nvPr/>
          </p:nvSpPr>
          <p:spPr bwMode="auto">
            <a:xfrm>
              <a:off x="8143995" y="6235452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6" name="Rectangle 366"/>
            <p:cNvSpPr>
              <a:spLocks noChangeArrowheads="1"/>
            </p:cNvSpPr>
            <p:nvPr/>
          </p:nvSpPr>
          <p:spPr bwMode="auto">
            <a:xfrm>
              <a:off x="8097185" y="6235452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7" name="Rectangle 367"/>
            <p:cNvSpPr>
              <a:spLocks noChangeArrowheads="1"/>
            </p:cNvSpPr>
            <p:nvPr/>
          </p:nvSpPr>
          <p:spPr bwMode="auto">
            <a:xfrm>
              <a:off x="8120254" y="6298844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8" name="Rectangle 368"/>
            <p:cNvSpPr>
              <a:spLocks noChangeArrowheads="1"/>
            </p:cNvSpPr>
            <p:nvPr/>
          </p:nvSpPr>
          <p:spPr bwMode="auto">
            <a:xfrm>
              <a:off x="8097185" y="6298844"/>
              <a:ext cx="11646" cy="41250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8165496" y="6231509"/>
              <a:ext cx="16126" cy="49136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0" name="Freeform 370"/>
            <p:cNvSpPr>
              <a:spLocks/>
            </p:cNvSpPr>
            <p:nvPr/>
          </p:nvSpPr>
          <p:spPr bwMode="auto">
            <a:xfrm>
              <a:off x="8179382" y="6231509"/>
              <a:ext cx="2240" cy="49136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1" name="Freeform 371"/>
            <p:cNvSpPr>
              <a:spLocks/>
            </p:cNvSpPr>
            <p:nvPr/>
          </p:nvSpPr>
          <p:spPr bwMode="auto">
            <a:xfrm>
              <a:off x="8188789" y="6231509"/>
              <a:ext cx="16126" cy="49136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8202675" y="6231509"/>
              <a:ext cx="2240" cy="49136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3" name="Freeform 373"/>
            <p:cNvSpPr>
              <a:spLocks/>
            </p:cNvSpPr>
            <p:nvPr/>
          </p:nvSpPr>
          <p:spPr bwMode="auto">
            <a:xfrm>
              <a:off x="8212529" y="6231509"/>
              <a:ext cx="16126" cy="49136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8226415" y="6231509"/>
              <a:ext cx="2240" cy="49136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5" name="Freeform 375"/>
            <p:cNvSpPr>
              <a:spLocks/>
            </p:cNvSpPr>
            <p:nvPr/>
          </p:nvSpPr>
          <p:spPr bwMode="auto">
            <a:xfrm>
              <a:off x="8188789" y="6294901"/>
              <a:ext cx="16126" cy="49136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6" name="Freeform 376"/>
            <p:cNvSpPr>
              <a:spLocks/>
            </p:cNvSpPr>
            <p:nvPr/>
          </p:nvSpPr>
          <p:spPr bwMode="auto">
            <a:xfrm>
              <a:off x="8202675" y="6294901"/>
              <a:ext cx="2240" cy="49136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7" name="Freeform 377"/>
            <p:cNvSpPr>
              <a:spLocks/>
            </p:cNvSpPr>
            <p:nvPr/>
          </p:nvSpPr>
          <p:spPr bwMode="auto">
            <a:xfrm>
              <a:off x="8212529" y="6294901"/>
              <a:ext cx="16126" cy="49136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8226415" y="6294901"/>
              <a:ext cx="2240" cy="49136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9" name="Freeform 379"/>
            <p:cNvSpPr>
              <a:spLocks/>
            </p:cNvSpPr>
            <p:nvPr/>
          </p:nvSpPr>
          <p:spPr bwMode="auto">
            <a:xfrm>
              <a:off x="8141755" y="6231509"/>
              <a:ext cx="16126" cy="49136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8141755" y="6231509"/>
              <a:ext cx="2240" cy="49136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1" name="Freeform 381"/>
            <p:cNvSpPr>
              <a:spLocks/>
            </p:cNvSpPr>
            <p:nvPr/>
          </p:nvSpPr>
          <p:spPr bwMode="auto">
            <a:xfrm>
              <a:off x="8118239" y="6231509"/>
              <a:ext cx="15902" cy="49136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2" name="Freeform 382"/>
            <p:cNvSpPr>
              <a:spLocks/>
            </p:cNvSpPr>
            <p:nvPr/>
          </p:nvSpPr>
          <p:spPr bwMode="auto">
            <a:xfrm>
              <a:off x="8118239" y="6231509"/>
              <a:ext cx="2016" cy="49136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8094946" y="6231509"/>
              <a:ext cx="16126" cy="49136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8094946" y="6231509"/>
              <a:ext cx="2240" cy="49136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5" name="Freeform 386"/>
            <p:cNvSpPr>
              <a:spLocks/>
            </p:cNvSpPr>
            <p:nvPr/>
          </p:nvSpPr>
          <p:spPr bwMode="auto">
            <a:xfrm>
              <a:off x="8118239" y="6294901"/>
              <a:ext cx="2016" cy="49136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6" name="Freeform 387"/>
            <p:cNvSpPr>
              <a:spLocks/>
            </p:cNvSpPr>
            <p:nvPr/>
          </p:nvSpPr>
          <p:spPr bwMode="auto">
            <a:xfrm>
              <a:off x="8094946" y="6294901"/>
              <a:ext cx="16126" cy="49136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7" name="Freeform 388"/>
            <p:cNvSpPr>
              <a:spLocks/>
            </p:cNvSpPr>
            <p:nvPr/>
          </p:nvSpPr>
          <p:spPr bwMode="auto">
            <a:xfrm>
              <a:off x="8094946" y="6294901"/>
              <a:ext cx="2240" cy="49136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8" name="Rectangle 389"/>
            <p:cNvSpPr>
              <a:spLocks noChangeArrowheads="1"/>
            </p:cNvSpPr>
            <p:nvPr/>
          </p:nvSpPr>
          <p:spPr bwMode="auto">
            <a:xfrm>
              <a:off x="8165496" y="6258352"/>
              <a:ext cx="16126" cy="1668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89" name="Rectangle 390"/>
            <p:cNvSpPr>
              <a:spLocks noChangeArrowheads="1"/>
            </p:cNvSpPr>
            <p:nvPr/>
          </p:nvSpPr>
          <p:spPr bwMode="auto">
            <a:xfrm>
              <a:off x="8188789" y="6258352"/>
              <a:ext cx="16126" cy="1668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90" name="Rectangle 391"/>
            <p:cNvSpPr>
              <a:spLocks noChangeArrowheads="1"/>
            </p:cNvSpPr>
            <p:nvPr/>
          </p:nvSpPr>
          <p:spPr bwMode="auto">
            <a:xfrm>
              <a:off x="8212529" y="6258352"/>
              <a:ext cx="16126" cy="1668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91" name="Rectangle 392"/>
            <p:cNvSpPr>
              <a:spLocks noChangeArrowheads="1"/>
            </p:cNvSpPr>
            <p:nvPr/>
          </p:nvSpPr>
          <p:spPr bwMode="auto">
            <a:xfrm>
              <a:off x="8141755" y="6258352"/>
              <a:ext cx="16126" cy="1668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92" name="Rectangle 393"/>
            <p:cNvSpPr>
              <a:spLocks noChangeArrowheads="1"/>
            </p:cNvSpPr>
            <p:nvPr/>
          </p:nvSpPr>
          <p:spPr bwMode="auto">
            <a:xfrm>
              <a:off x="8118239" y="6258352"/>
              <a:ext cx="15902" cy="1668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93" name="Rectangle 394"/>
            <p:cNvSpPr>
              <a:spLocks noChangeArrowheads="1"/>
            </p:cNvSpPr>
            <p:nvPr/>
          </p:nvSpPr>
          <p:spPr bwMode="auto">
            <a:xfrm>
              <a:off x="8094946" y="6258352"/>
              <a:ext cx="16126" cy="1668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94" name="Freeform 395"/>
            <p:cNvSpPr>
              <a:spLocks/>
            </p:cNvSpPr>
            <p:nvPr/>
          </p:nvSpPr>
          <p:spPr bwMode="auto">
            <a:xfrm>
              <a:off x="8136828" y="6233784"/>
              <a:ext cx="2688" cy="5611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93806"/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95" name="Text Box 97"/>
            <p:cNvSpPr txBox="1">
              <a:spLocks noChangeArrowheads="1"/>
            </p:cNvSpPr>
            <p:nvPr/>
          </p:nvSpPr>
          <p:spPr bwMode="auto">
            <a:xfrm>
              <a:off x="8419384" y="6187386"/>
              <a:ext cx="1577594" cy="235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11112" tIns="55559" rIns="111112" bIns="5555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социально-значимый объект</a:t>
              </a:r>
            </a:p>
          </p:txBody>
        </p:sp>
        <p:sp>
          <p:nvSpPr>
            <p:cNvPr id="396" name="Прямоугольник 15"/>
            <p:cNvSpPr>
              <a:spLocks noChangeArrowheads="1"/>
            </p:cNvSpPr>
            <p:nvPr/>
          </p:nvSpPr>
          <p:spPr bwMode="auto">
            <a:xfrm>
              <a:off x="8091409" y="6485953"/>
              <a:ext cx="133320" cy="95913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8938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7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8091409" y="6414018"/>
              <a:ext cx="133320" cy="71935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8938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98" name="Прямая соединительная линия 18"/>
            <p:cNvCxnSpPr>
              <a:cxnSpLocks noChangeShapeType="1"/>
            </p:cNvCxnSpPr>
            <p:nvPr/>
          </p:nvCxnSpPr>
          <p:spPr bwMode="auto">
            <a:xfrm rot="5400000">
              <a:off x="8133943" y="6454883"/>
              <a:ext cx="47957" cy="329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399" name="Прямая соединительная линия 20"/>
            <p:cNvCxnSpPr>
              <a:cxnSpLocks noChangeShapeType="1"/>
            </p:cNvCxnSpPr>
            <p:nvPr/>
          </p:nvCxnSpPr>
          <p:spPr bwMode="auto">
            <a:xfrm>
              <a:off x="8143108" y="6454781"/>
              <a:ext cx="29627" cy="533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400" name="Text Box 97"/>
            <p:cNvSpPr txBox="1">
              <a:spLocks noChangeArrowheads="1"/>
            </p:cNvSpPr>
            <p:nvPr/>
          </p:nvSpPr>
          <p:spPr bwMode="auto">
            <a:xfrm>
              <a:off x="8438276" y="6373358"/>
              <a:ext cx="1552510" cy="235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11112" tIns="55559" rIns="111112" bIns="5555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</a:t>
              </a: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55" y="5335776"/>
            <a:ext cx="3333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" name="Рисунок 1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6299" y="4866902"/>
            <a:ext cx="2325721" cy="224602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-15775" y="7478024"/>
            <a:ext cx="2088095" cy="695238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</p:spPr>
        <p:txBody>
          <a:bodyPr wrap="square" lIns="78894" tIns="39457" rIns="78894" bIns="39457" rtlCol="0">
            <a:spAutoFit/>
          </a:bodyPr>
          <a:lstStyle/>
          <a:p>
            <a:pPr defTabSz="908714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АРМ-6 ЦУКС ГУ МЧС России</a:t>
            </a:r>
          </a:p>
          <a:p>
            <a:pPr defTabSz="908714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Республике Башкортостан</a:t>
            </a:r>
          </a:p>
          <a:p>
            <a:pPr defTabSz="908714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А.Л. Миниярова,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3600-5126</a:t>
            </a:r>
          </a:p>
        </p:txBody>
      </p:sp>
      <p:grpSp>
        <p:nvGrpSpPr>
          <p:cNvPr id="121" name="Группа 120"/>
          <p:cNvGrpSpPr/>
          <p:nvPr/>
        </p:nvGrpSpPr>
        <p:grpSpPr>
          <a:xfrm>
            <a:off x="338729" y="1125368"/>
            <a:ext cx="972070" cy="729001"/>
            <a:chOff x="3503834" y="5334105"/>
            <a:chExt cx="972070" cy="729001"/>
          </a:xfrm>
        </p:grpSpPr>
        <p:sp>
          <p:nvSpPr>
            <p:cNvPr id="124" name="Прямоугольник 123"/>
            <p:cNvSpPr/>
            <p:nvPr/>
          </p:nvSpPr>
          <p:spPr>
            <a:xfrm>
              <a:off x="3505627" y="5338525"/>
              <a:ext cx="787023" cy="198000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83063" rIns="0" bIns="83063" anchor="ctr"/>
            <a:lstStyle>
              <a:defPPr>
                <a:defRPr lang="ru-RU"/>
              </a:defPPr>
              <a:lvl1pPr marL="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28258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56514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84773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13017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64125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16949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697751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22600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987/640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Прямоугольник 125"/>
            <p:cNvSpPr/>
            <p:nvPr/>
          </p:nvSpPr>
          <p:spPr>
            <a:xfrm>
              <a:off x="3503834" y="5536420"/>
              <a:ext cx="972000" cy="1980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83054" rIns="0" bIns="83054" anchor="ctr"/>
            <a:lstStyle>
              <a:defPPr>
                <a:defRPr lang="ru-RU"/>
              </a:defPPr>
              <a:lvl1pPr marL="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28258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56514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84773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13017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64125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16949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697751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22600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ru-RU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6247/18881</a:t>
              </a:r>
              <a:endPara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Скругленный прямоугольник 126"/>
            <p:cNvSpPr/>
            <p:nvPr/>
          </p:nvSpPr>
          <p:spPr bwMode="auto">
            <a:xfrm>
              <a:off x="4259904" y="5334105"/>
              <a:ext cx="216000" cy="198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28258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56514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84773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13017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64125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169499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697751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226000" algn="l" defTabSz="1056514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154777">
                <a:defRPr/>
              </a:pPr>
              <a:r>
                <a:rPr lang="ru-RU" sz="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128" name="TextBox 23"/>
            <p:cNvSpPr txBox="1"/>
            <p:nvPr/>
          </p:nvSpPr>
          <p:spPr>
            <a:xfrm>
              <a:off x="3524136" y="5739106"/>
              <a:ext cx="540000" cy="324000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46712" tIns="83054" rIns="46712" bIns="83054">
              <a:spAutoFit/>
            </a:bodyPr>
            <a:lstStyle/>
            <a:p>
              <a:pPr algn="ctr" defTabSz="912321">
                <a:defRPr/>
              </a:pPr>
              <a:r>
                <a:rPr lang="ru-RU" sz="10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ru-RU" sz="1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" name="TextBox 23"/>
            <p:cNvSpPr txBox="1"/>
            <p:nvPr/>
          </p:nvSpPr>
          <p:spPr>
            <a:xfrm>
              <a:off x="3910117" y="5738497"/>
              <a:ext cx="540000" cy="324000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66108" tIns="83054" rIns="166108" bIns="83054">
              <a:spAutoFit/>
            </a:bodyPr>
            <a:lstStyle/>
            <a:p>
              <a:pPr algn="ctr" defTabSz="912321">
                <a:defRPr/>
              </a:pPr>
              <a:r>
                <a:rPr lang="ru-RU" sz="10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ru-RU" sz="1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шаран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44434" y="1095375"/>
            <a:ext cx="3188603" cy="204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4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557973</TotalTime>
  <Words>435</Words>
  <Application>Microsoft Office PowerPoint</Application>
  <PresentationFormat>Произвольный</PresentationFormat>
  <Paragraphs>133</Paragraphs>
  <Slides>4</Slides>
  <Notes>3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Диспетчер ЦУКС №8</cp:lastModifiedBy>
  <cp:revision>25093</cp:revision>
  <cp:lastPrinted>2021-03-01T13:03:09Z</cp:lastPrinted>
  <dcterms:created xsi:type="dcterms:W3CDTF">2014-09-08T13:21:12Z</dcterms:created>
  <dcterms:modified xsi:type="dcterms:W3CDTF">2022-04-04T16:50:24Z</dcterms:modified>
</cp:coreProperties>
</file>